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305" r:id="rId2"/>
    <p:sldId id="318" r:id="rId3"/>
    <p:sldId id="319" r:id="rId4"/>
    <p:sldId id="324"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9" r:id="rId24"/>
    <p:sldId id="304" r:id="rId25"/>
    <p:sldId id="300" r:id="rId26"/>
    <p:sldId id="301" r:id="rId27"/>
    <p:sldId id="302" r:id="rId28"/>
    <p:sldId id="303" r:id="rId29"/>
    <p:sldId id="32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0" d="100"/>
          <a:sy n="120" d="100"/>
        </p:scale>
        <p:origin x="126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3B331D-CF92-4D43-B73A-5FA5CBABB676}" type="datetimeFigureOut">
              <a:rPr lang="en-US" smtClean="0"/>
              <a:pPr/>
              <a:t>1/16/2020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76CF57-CED1-4C11-B14E-585EA628DD6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74376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4180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8796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a:t>This course</a:t>
            </a:r>
            <a:r>
              <a:rPr lang="en-US" baseline="0" dirty="0"/>
              <a:t> is….</a:t>
            </a:r>
            <a:endParaRPr lang="en-US" dirty="0"/>
          </a:p>
        </p:txBody>
      </p:sp>
    </p:spTree>
    <p:extLst>
      <p:ext uri="{BB962C8B-B14F-4D97-AF65-F5344CB8AC3E}">
        <p14:creationId xmlns:p14="http://schemas.microsoft.com/office/powerpoint/2010/main" val="3830496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a:t>This course is….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2FAFE7-0F51-4E12-9C34-C03C271DD57F}" type="datetimeFigureOut">
              <a:rPr lang="en-US" smtClean="0"/>
              <a:pPr/>
              <a:t>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2FAFE7-0F51-4E12-9C34-C03C271DD57F}" type="datetimeFigureOut">
              <a:rPr lang="en-US" smtClean="0"/>
              <a:pPr/>
              <a:t>1/16/2020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2FAFE7-0F51-4E12-9C34-C03C271DD57F}" type="datetimeFigureOut">
              <a:rPr lang="en-US" smtClean="0"/>
              <a:pPr/>
              <a:t>1/16/2020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FAFE7-0F51-4E12-9C34-C03C271DD57F}" type="datetimeFigureOut">
              <a:rPr lang="en-US" smtClean="0"/>
              <a:pPr/>
              <a:t>1/16/2020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2FAFE7-0F51-4E12-9C34-C03C271DD57F}" type="datetimeFigureOut">
              <a:rPr lang="en-US" smtClean="0"/>
              <a:pPr/>
              <a:t>1/16/2020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B0F13-5EBC-4480-B953-33D6F26966D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919941" cy="6858000"/>
          </a:xfrm>
          <a:prstGeom prst="rect">
            <a:avLst/>
          </a:prstGeom>
          <a:noFill/>
          <a:ln w="9525">
            <a:noFill/>
            <a:miter lim="800000"/>
            <a:headEnd/>
            <a:tailEnd/>
          </a:ln>
        </p:spPr>
      </p:pic>
      <p:sp>
        <p:nvSpPr>
          <p:cNvPr id="8" name="TextBox 7"/>
          <p:cNvSpPr txBox="1"/>
          <p:nvPr/>
        </p:nvSpPr>
        <p:spPr>
          <a:xfrm>
            <a:off x="2200087" y="205732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Secure Acquisition </a:t>
            </a:r>
          </a:p>
        </p:txBody>
      </p:sp>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9" name="Rectangle 3"/>
          <p:cNvSpPr txBox="1">
            <a:spLocks/>
          </p:cNvSpPr>
          <p:nvPr/>
        </p:nvSpPr>
        <p:spPr bwMode="auto">
          <a:xfrm>
            <a:off x="2489573" y="2673948"/>
            <a:ext cx="6096000" cy="275527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lvl="0" indent="-381000" algn="ctr">
              <a:spcBef>
                <a:spcPct val="20000"/>
              </a:spcBef>
            </a:pPr>
            <a:r>
              <a:rPr lang="en-US" sz="2600" dirty="0">
                <a:solidFill>
                  <a:schemeClr val="bg1"/>
                </a:solidFill>
                <a:latin typeface="Arial" pitchFamily="34" charset="0"/>
                <a:cs typeface="Arial" pitchFamily="34" charset="0"/>
              </a:rPr>
              <a:t>A Detailed Approach to Building a Consistently Secure Acquisition Process</a:t>
            </a:r>
          </a:p>
          <a:p>
            <a:pPr marL="381000" lvl="0" indent="-381000" algn="ctr">
              <a:spcBef>
                <a:spcPct val="20000"/>
              </a:spcBef>
            </a:pPr>
            <a:endParaRPr lang="en-US" sz="2400" dirty="0">
              <a:solidFill>
                <a:schemeClr val="bg1"/>
              </a:solidFill>
              <a:latin typeface="Arial" pitchFamily="34" charset="0"/>
              <a:cs typeface="Arial" pitchFamily="34" charset="0"/>
            </a:endParaRPr>
          </a:p>
          <a:p>
            <a:pPr marL="381000" lvl="0" indent="-381000" algn="ctr">
              <a:spcBef>
                <a:spcPct val="20000"/>
              </a:spcBef>
            </a:pPr>
            <a:r>
              <a:rPr lang="en-US" sz="2400" dirty="0">
                <a:solidFill>
                  <a:schemeClr val="bg1"/>
                </a:solidFill>
                <a:latin typeface="Arial" pitchFamily="34" charset="0"/>
                <a:cs typeface="Arial" pitchFamily="34" charset="0"/>
              </a:rPr>
              <a:t>Course Architects:</a:t>
            </a:r>
          </a:p>
          <a:p>
            <a:pPr marL="381000" lvl="0" indent="-381000" algn="ctr">
              <a:spcBef>
                <a:spcPct val="20000"/>
              </a:spcBef>
            </a:pPr>
            <a:r>
              <a:rPr lang="en-US" sz="2400" dirty="0">
                <a:solidFill>
                  <a:schemeClr val="bg1"/>
                </a:solidFill>
                <a:latin typeface="Arial" pitchFamily="34" charset="0"/>
                <a:cs typeface="Arial" pitchFamily="34" charset="0"/>
              </a:rPr>
              <a:t>Dan Shoemaker, Ph.D.</a:t>
            </a:r>
          </a:p>
          <a:p>
            <a:pPr marL="381000" lvl="0" indent="-381000" algn="ctr">
              <a:spcBef>
                <a:spcPct val="20000"/>
              </a:spcBef>
            </a:pPr>
            <a:r>
              <a:rPr lang="en-US" sz="2400" dirty="0">
                <a:solidFill>
                  <a:schemeClr val="bg1"/>
                </a:solidFill>
                <a:latin typeface="Arial" pitchFamily="34" charset="0"/>
                <a:cs typeface="Arial" pitchFamily="34" charset="0"/>
              </a:rPr>
              <a:t>Anne Kohnke, Ph.D.</a:t>
            </a:r>
          </a:p>
          <a:p>
            <a:pPr marL="381000" lvl="0" indent="-381000" algn="ctr">
              <a:spcBef>
                <a:spcPct val="20000"/>
              </a:spcBef>
            </a:pPr>
            <a:r>
              <a:rPr lang="en-US" sz="2400" dirty="0">
                <a:solidFill>
                  <a:schemeClr val="bg1"/>
                </a:solidFill>
                <a:latin typeface="Arial" pitchFamily="34" charset="0"/>
                <a:cs typeface="Arial" pitchFamily="34" charset="0"/>
              </a:rPr>
              <a:t>Nancy R. Mead, Ph.D.</a:t>
            </a:r>
          </a:p>
          <a:p>
            <a:pPr marL="381000" lvl="0" indent="-381000" algn="ctr">
              <a:spcBef>
                <a:spcPct val="20000"/>
              </a:spcBef>
            </a:pP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lvl="0" indent="-381000" algn="ctr">
              <a:spcBef>
                <a:spcPct val="20000"/>
              </a:spcBef>
            </a:pPr>
            <a:endParaRPr kumimoji="0" lang="en-US" sz="200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3" name="Picture 2">
            <a:extLst>
              <a:ext uri="{FF2B5EF4-FFF2-40B4-BE49-F238E27FC236}">
                <a16:creationId xmlns:a16="http://schemas.microsoft.com/office/drawing/2014/main" id="{B0D60429-6344-4AF1-88D1-404E9829F0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6238684"/>
            <a:ext cx="2212765" cy="425144"/>
          </a:xfrm>
          <a:prstGeom prst="rect">
            <a:avLst/>
          </a:prstGeom>
        </p:spPr>
      </p:pic>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a:tabLst>
                <a:tab pos="5092700" algn="r"/>
                <a:tab pos="6051550" algn="r"/>
              </a:tabLst>
            </a:pPr>
            <a:endParaRPr lang="en-US"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33764"/>
          </a:xfrm>
          <a:prstGeom prst="rect">
            <a:avLst/>
          </a:prstGeom>
          <a:noFill/>
        </p:spPr>
        <p:txBody>
          <a:bodyPr lIns="101882" tIns="50941" rIns="101882" bIns="50941">
            <a:spAutoFit/>
          </a:bodyPr>
          <a:lstStyle/>
          <a:p>
            <a:pPr algn="ctr">
              <a:tabLst>
                <a:tab pos="5092700" algn="r"/>
                <a:tab pos="6051550" algn="r"/>
              </a:tabLst>
            </a:pPr>
            <a:r>
              <a:rPr lang="en-US" sz="28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Step One: Initiate</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33600" y="1524000"/>
            <a:ext cx="6763871"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344488" indent="-344488">
              <a:buFont typeface="Arial" pitchFamily="34" charset="0"/>
              <a:buChar char="•"/>
            </a:pPr>
            <a:r>
              <a:rPr lang="en-US" sz="2200" dirty="0">
                <a:solidFill>
                  <a:srgbClr val="FFC000"/>
                </a:solidFill>
                <a:latin typeface="Arial" pitchFamily="34" charset="0"/>
                <a:cs typeface="Arial" pitchFamily="34" charset="0"/>
              </a:rPr>
              <a:t>Document Contract Parameters</a:t>
            </a:r>
          </a:p>
          <a:p>
            <a:pPr marL="914400" lvl="1" indent="-457200">
              <a:buFont typeface="Arial" pitchFamily="34" charset="0"/>
              <a:buChar char="•"/>
            </a:pPr>
            <a:r>
              <a:rPr lang="en-US" sz="2200" dirty="0">
                <a:solidFill>
                  <a:schemeClr val="bg1"/>
                </a:solidFill>
                <a:latin typeface="Arial" pitchFamily="34" charset="0"/>
                <a:cs typeface="Arial" pitchFamily="34" charset="0"/>
              </a:rPr>
              <a:t>Legal criteria</a:t>
            </a:r>
          </a:p>
          <a:p>
            <a:pPr marL="914400" lvl="1" indent="-457200">
              <a:buFont typeface="Arial" pitchFamily="34" charset="0"/>
              <a:buChar char="•"/>
            </a:pPr>
            <a:r>
              <a:rPr lang="en-US" sz="2200" dirty="0">
                <a:solidFill>
                  <a:schemeClr val="bg1"/>
                </a:solidFill>
                <a:latin typeface="Arial" pitchFamily="34" charset="0"/>
                <a:cs typeface="Arial" pitchFamily="34" charset="0"/>
              </a:rPr>
              <a:t>Control criteria</a:t>
            </a:r>
          </a:p>
          <a:p>
            <a:pPr marL="914400" lvl="1" indent="-457200">
              <a:buFont typeface="Arial" pitchFamily="34" charset="0"/>
              <a:buChar char="•"/>
            </a:pPr>
            <a:r>
              <a:rPr lang="en-US" sz="2200" dirty="0">
                <a:solidFill>
                  <a:schemeClr val="bg1"/>
                </a:solidFill>
                <a:latin typeface="Arial" pitchFamily="34" charset="0"/>
                <a:cs typeface="Arial" pitchFamily="34" charset="0"/>
              </a:rPr>
              <a:t>Enforcement criteria</a:t>
            </a:r>
          </a:p>
          <a:p>
            <a:pPr marL="406400" indent="-457200">
              <a:buFont typeface="Arial" pitchFamily="34" charset="0"/>
              <a:buChar char="•"/>
            </a:pPr>
            <a:endParaRPr lang="en-US" sz="2200" dirty="0">
              <a:solidFill>
                <a:schemeClr val="bg1"/>
              </a:solidFill>
              <a:latin typeface="Arial" pitchFamily="34" charset="0"/>
              <a:cs typeface="Arial" pitchFamily="34" charset="0"/>
            </a:endParaRPr>
          </a:p>
          <a:p>
            <a:pPr marL="344488" indent="-344488">
              <a:buFont typeface="Arial" pitchFamily="34" charset="0"/>
              <a:buChar char="•"/>
            </a:pPr>
            <a:r>
              <a:rPr lang="en-US" sz="2200" dirty="0">
                <a:solidFill>
                  <a:srgbClr val="FFC000"/>
                </a:solidFill>
                <a:latin typeface="Arial" pitchFamily="34" charset="0"/>
                <a:cs typeface="Arial" pitchFamily="34" charset="0"/>
              </a:rPr>
              <a:t>Document Risk Management Process</a:t>
            </a:r>
          </a:p>
          <a:p>
            <a:pPr marL="344488" indent="-344488">
              <a:buFont typeface="Arial" pitchFamily="34" charset="0"/>
              <a:buChar char="•"/>
            </a:pPr>
            <a:endParaRPr lang="en-US" sz="2200" dirty="0">
              <a:solidFill>
                <a:srgbClr val="FFC000"/>
              </a:solidFill>
              <a:latin typeface="Arial" pitchFamily="34" charset="0"/>
              <a:cs typeface="Arial" pitchFamily="34" charset="0"/>
            </a:endParaRPr>
          </a:p>
          <a:p>
            <a:pPr marL="344488" indent="-344488">
              <a:buFont typeface="Arial" pitchFamily="34" charset="0"/>
              <a:buChar char="•"/>
            </a:pPr>
            <a:r>
              <a:rPr lang="en-US" sz="2200" dirty="0">
                <a:solidFill>
                  <a:srgbClr val="FFC000"/>
                </a:solidFill>
                <a:latin typeface="Arial" pitchFamily="34" charset="0"/>
                <a:cs typeface="Arial" pitchFamily="34" charset="0"/>
              </a:rPr>
              <a:t>Identify and Document all known Outsourcing Considerations</a:t>
            </a:r>
          </a:p>
          <a:p>
            <a:pPr marL="406400" indent="-457200">
              <a:buFont typeface="Arial" pitchFamily="34" charset="0"/>
              <a:buChar char="•"/>
            </a:pPr>
            <a:endParaRPr lang="en-US" sz="2000" dirty="0">
              <a:solidFill>
                <a:schemeClr val="bg1"/>
              </a:solidFill>
              <a:latin typeface="Arial" pitchFamily="34" charset="0"/>
              <a:cs typeface="Arial" pitchFamily="34" charset="0"/>
            </a:endParaRPr>
          </a:p>
        </p:txBody>
      </p:sp>
    </p:spTree>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33764"/>
          </a:xfrm>
          <a:prstGeom prst="rect">
            <a:avLst/>
          </a:prstGeom>
          <a:noFill/>
        </p:spPr>
        <p:txBody>
          <a:bodyPr lIns="101882" tIns="50941" rIns="101882" bIns="50941">
            <a:spAutoFit/>
          </a:bodyPr>
          <a:lstStyle/>
          <a:p>
            <a:pPr algn="ctr">
              <a:tabLst>
                <a:tab pos="5092700" algn="r"/>
                <a:tab pos="6051550" algn="r"/>
              </a:tabLst>
            </a:pPr>
            <a:r>
              <a:rPr lang="en-US" sz="28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Step One: Initiate</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12576"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344488" indent="-344488">
              <a:buFont typeface="Arial" pitchFamily="34" charset="0"/>
              <a:buChar char="•"/>
            </a:pPr>
            <a:r>
              <a:rPr lang="en-US" sz="2200" dirty="0">
                <a:solidFill>
                  <a:schemeClr val="bg1"/>
                </a:solidFill>
                <a:latin typeface="Arial" pitchFamily="34" charset="0"/>
                <a:cs typeface="Arial" pitchFamily="34" charset="0"/>
              </a:rPr>
              <a:t>Structure and Execute a General Project Risk Assessment</a:t>
            </a:r>
          </a:p>
          <a:p>
            <a:pPr marL="406400" indent="-457200">
              <a:buFont typeface="Arial" pitchFamily="34" charset="0"/>
              <a:buChar char="•"/>
            </a:pPr>
            <a:endParaRPr lang="en-US" sz="2200" dirty="0">
              <a:solidFill>
                <a:schemeClr val="bg1"/>
              </a:solidFill>
              <a:latin typeface="Arial" pitchFamily="34" charset="0"/>
              <a:cs typeface="Arial" pitchFamily="34" charset="0"/>
            </a:endParaRPr>
          </a:p>
          <a:p>
            <a:pPr marL="795338" lvl="1" indent="-331788">
              <a:buFont typeface="Arial" pitchFamily="34" charset="0"/>
              <a:buChar char="•"/>
            </a:pPr>
            <a:r>
              <a:rPr lang="en-US" sz="2200" dirty="0">
                <a:solidFill>
                  <a:srgbClr val="FFC000"/>
                </a:solidFill>
                <a:latin typeface="Arial" pitchFamily="34" charset="0"/>
                <a:cs typeface="Arial" pitchFamily="34" charset="0"/>
              </a:rPr>
              <a:t>Formalize a Software Assurance Risk Monitoring Process</a:t>
            </a:r>
          </a:p>
          <a:p>
            <a:pPr marL="795338" lvl="1" indent="-331788">
              <a:buFont typeface="Arial" pitchFamily="34" charset="0"/>
              <a:buChar char="•"/>
            </a:pPr>
            <a:endParaRPr lang="en-US" sz="2200" dirty="0">
              <a:solidFill>
                <a:srgbClr val="FFC000"/>
              </a:solidFill>
              <a:latin typeface="Arial" pitchFamily="34" charset="0"/>
              <a:cs typeface="Arial" pitchFamily="34" charset="0"/>
            </a:endParaRPr>
          </a:p>
          <a:p>
            <a:pPr marL="795338" lvl="1" indent="-331788">
              <a:buFont typeface="Arial" pitchFamily="34" charset="0"/>
              <a:buChar char="•"/>
            </a:pPr>
            <a:r>
              <a:rPr lang="en-US" sz="2200" dirty="0">
                <a:solidFill>
                  <a:srgbClr val="FFC000"/>
                </a:solidFill>
                <a:latin typeface="Arial" pitchFamily="34" charset="0"/>
                <a:cs typeface="Arial" pitchFamily="34" charset="0"/>
              </a:rPr>
              <a:t>Document a General Software Assurance Risk Mitigation Strategy</a:t>
            </a:r>
          </a:p>
          <a:p>
            <a:pPr marL="795338" lvl="1" indent="-331788">
              <a:buFont typeface="Arial" pitchFamily="34" charset="0"/>
              <a:buChar char="•"/>
            </a:pPr>
            <a:endParaRPr lang="en-US" sz="2200" dirty="0">
              <a:solidFill>
                <a:srgbClr val="FFC000"/>
              </a:solidFill>
              <a:latin typeface="Arial" pitchFamily="34" charset="0"/>
              <a:cs typeface="Arial" pitchFamily="34" charset="0"/>
            </a:endParaRPr>
          </a:p>
          <a:p>
            <a:pPr marL="795338" lvl="1" indent="-331788">
              <a:buFont typeface="Arial" pitchFamily="34" charset="0"/>
              <a:buChar char="•"/>
            </a:pPr>
            <a:r>
              <a:rPr lang="en-US" sz="2200" dirty="0">
                <a:solidFill>
                  <a:srgbClr val="FFC000"/>
                </a:solidFill>
                <a:latin typeface="Arial" pitchFamily="34" charset="0"/>
                <a:cs typeface="Arial" pitchFamily="34" charset="0"/>
              </a:rPr>
              <a:t>Document the Strategy and Criteria for Utilization of Reusable Code </a:t>
            </a:r>
          </a:p>
        </p:txBody>
      </p:sp>
    </p:spTree>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9081"/>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RFP – Request for Proposal</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792941" y="1371602"/>
            <a:ext cx="7122459"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400" b="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sp>
        <p:nvSpPr>
          <p:cNvPr id="41" name="Right Arrow 40"/>
          <p:cNvSpPr/>
          <p:nvPr/>
        </p:nvSpPr>
        <p:spPr>
          <a:xfrm>
            <a:off x="3854824" y="1726969"/>
            <a:ext cx="627529" cy="3304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42" name="Right Arrow 41"/>
          <p:cNvSpPr/>
          <p:nvPr/>
        </p:nvSpPr>
        <p:spPr>
          <a:xfrm>
            <a:off x="3944471" y="2793769"/>
            <a:ext cx="537882" cy="3304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44" name="TextBox 43"/>
          <p:cNvSpPr txBox="1"/>
          <p:nvPr/>
        </p:nvSpPr>
        <p:spPr>
          <a:xfrm>
            <a:off x="2510118" y="1662546"/>
            <a:ext cx="1255059" cy="461665"/>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sz="1200" dirty="0">
                <a:latin typeface="Arial" pitchFamily="34" charset="0"/>
                <a:cs typeface="Arial" pitchFamily="34" charset="0"/>
              </a:rPr>
              <a:t>Threat/ Risk Identification</a:t>
            </a:r>
          </a:p>
        </p:txBody>
      </p:sp>
      <p:sp>
        <p:nvSpPr>
          <p:cNvPr id="45" name="TextBox 44"/>
          <p:cNvSpPr txBox="1"/>
          <p:nvPr/>
        </p:nvSpPr>
        <p:spPr>
          <a:xfrm>
            <a:off x="4495800" y="1524000"/>
            <a:ext cx="1344706" cy="83099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200" dirty="0">
                <a:latin typeface="Arial" pitchFamily="34" charset="0"/>
                <a:cs typeface="Arial" pitchFamily="34" charset="0"/>
              </a:rPr>
              <a:t>Specification of Security &amp; Functional Requirements</a:t>
            </a:r>
          </a:p>
        </p:txBody>
      </p:sp>
      <p:cxnSp>
        <p:nvCxnSpPr>
          <p:cNvPr id="46" name="Straight Arrow Connector 45"/>
          <p:cNvCxnSpPr>
            <a:stCxn id="45" idx="0"/>
          </p:cNvCxnSpPr>
          <p:nvPr/>
        </p:nvCxnSpPr>
        <p:spPr>
          <a:xfrm rot="16200000" flipV="1">
            <a:off x="5101115" y="1456962"/>
            <a:ext cx="541" cy="13353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482353" y="2362200"/>
            <a:ext cx="1344706" cy="1015663"/>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200" dirty="0">
                <a:latin typeface="Arial" pitchFamily="34" charset="0"/>
                <a:cs typeface="Arial" pitchFamily="34" charset="0"/>
              </a:rPr>
              <a:t>Design of Software Functionality  based on Requirements</a:t>
            </a:r>
          </a:p>
        </p:txBody>
      </p:sp>
      <p:sp>
        <p:nvSpPr>
          <p:cNvPr id="49" name="TextBox 48"/>
          <p:cNvSpPr txBox="1"/>
          <p:nvPr/>
        </p:nvSpPr>
        <p:spPr>
          <a:xfrm>
            <a:off x="4482353" y="3352800"/>
            <a:ext cx="1344706" cy="83099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200" dirty="0">
                <a:latin typeface="Arial" pitchFamily="34" charset="0"/>
                <a:cs typeface="Arial" pitchFamily="34" charset="0"/>
              </a:rPr>
              <a:t>Coding of Security &amp; Functional Requirements</a:t>
            </a:r>
          </a:p>
        </p:txBody>
      </p:sp>
      <p:sp>
        <p:nvSpPr>
          <p:cNvPr id="50" name="TextBox 49"/>
          <p:cNvSpPr txBox="1"/>
          <p:nvPr/>
        </p:nvSpPr>
        <p:spPr>
          <a:xfrm>
            <a:off x="4495800" y="4191000"/>
            <a:ext cx="1344706" cy="83099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200" dirty="0">
                <a:latin typeface="Arial" pitchFamily="34" charset="0"/>
                <a:cs typeface="Arial" pitchFamily="34" charset="0"/>
              </a:rPr>
              <a:t>Testing of Security &amp; Functional Requirements</a:t>
            </a:r>
          </a:p>
        </p:txBody>
      </p:sp>
      <p:sp>
        <p:nvSpPr>
          <p:cNvPr id="51" name="TextBox 50"/>
          <p:cNvSpPr txBox="1"/>
          <p:nvPr/>
        </p:nvSpPr>
        <p:spPr>
          <a:xfrm>
            <a:off x="4495800" y="5036403"/>
            <a:ext cx="1344706" cy="83099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200" dirty="0">
                <a:latin typeface="Arial" pitchFamily="34" charset="0"/>
                <a:cs typeface="Arial" pitchFamily="34" charset="0"/>
              </a:rPr>
              <a:t>Sustainment  of Security &amp; Functional Requirements</a:t>
            </a:r>
          </a:p>
        </p:txBody>
      </p:sp>
      <p:sp>
        <p:nvSpPr>
          <p:cNvPr id="52" name="TextBox 51"/>
          <p:cNvSpPr txBox="1"/>
          <p:nvPr/>
        </p:nvSpPr>
        <p:spPr>
          <a:xfrm>
            <a:off x="2420471" y="2649682"/>
            <a:ext cx="1434353" cy="646331"/>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sz="1200" dirty="0">
                <a:latin typeface="Arial" pitchFamily="34" charset="0"/>
                <a:cs typeface="Arial" pitchFamily="34" charset="0"/>
              </a:rPr>
              <a:t>Architectural</a:t>
            </a:r>
          </a:p>
          <a:p>
            <a:r>
              <a:rPr lang="en-US" sz="1200" dirty="0">
                <a:latin typeface="Arial" pitchFamily="34" charset="0"/>
                <a:cs typeface="Arial" pitchFamily="34" charset="0"/>
              </a:rPr>
              <a:t>Risk</a:t>
            </a:r>
          </a:p>
          <a:p>
            <a:r>
              <a:rPr lang="en-US" sz="1200" dirty="0">
                <a:latin typeface="Arial" pitchFamily="34" charset="0"/>
                <a:cs typeface="Arial" pitchFamily="34" charset="0"/>
              </a:rPr>
              <a:t>Understanding</a:t>
            </a:r>
          </a:p>
        </p:txBody>
      </p:sp>
      <p:sp>
        <p:nvSpPr>
          <p:cNvPr id="53" name="TextBox 52"/>
          <p:cNvSpPr txBox="1"/>
          <p:nvPr/>
        </p:nvSpPr>
        <p:spPr>
          <a:xfrm>
            <a:off x="2420471" y="3532909"/>
            <a:ext cx="1434353" cy="461665"/>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sz="1200" dirty="0">
                <a:latin typeface="Arial" pitchFamily="34" charset="0"/>
                <a:cs typeface="Arial" pitchFamily="34" charset="0"/>
              </a:rPr>
              <a:t>Secure Coding Techniques</a:t>
            </a:r>
          </a:p>
        </p:txBody>
      </p:sp>
      <p:sp>
        <p:nvSpPr>
          <p:cNvPr id="54" name="Right Arrow 53"/>
          <p:cNvSpPr/>
          <p:nvPr/>
        </p:nvSpPr>
        <p:spPr>
          <a:xfrm>
            <a:off x="3944471" y="3555769"/>
            <a:ext cx="537882" cy="3304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55" name="TextBox 54"/>
          <p:cNvSpPr txBox="1"/>
          <p:nvPr/>
        </p:nvSpPr>
        <p:spPr>
          <a:xfrm>
            <a:off x="2420471" y="4447401"/>
            <a:ext cx="1434353" cy="276999"/>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sz="1200" dirty="0">
                <a:latin typeface="Arial" pitchFamily="34" charset="0"/>
                <a:cs typeface="Arial" pitchFamily="34" charset="0"/>
              </a:rPr>
              <a:t>Ethical Hacking</a:t>
            </a:r>
          </a:p>
        </p:txBody>
      </p:sp>
      <p:sp>
        <p:nvSpPr>
          <p:cNvPr id="56" name="TextBox 55"/>
          <p:cNvSpPr txBox="1"/>
          <p:nvPr/>
        </p:nvSpPr>
        <p:spPr>
          <a:xfrm>
            <a:off x="2420471" y="5271655"/>
            <a:ext cx="1434353" cy="461665"/>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sz="1200" dirty="0">
                <a:latin typeface="Arial" pitchFamily="34" charset="0"/>
                <a:cs typeface="Arial" pitchFamily="34" charset="0"/>
              </a:rPr>
              <a:t>Secure Sustainment</a:t>
            </a:r>
          </a:p>
        </p:txBody>
      </p:sp>
      <p:sp>
        <p:nvSpPr>
          <p:cNvPr id="57" name="Right Arrow 56"/>
          <p:cNvSpPr/>
          <p:nvPr/>
        </p:nvSpPr>
        <p:spPr>
          <a:xfrm>
            <a:off x="3944471" y="4440382"/>
            <a:ext cx="537882" cy="3304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58" name="Right Arrow 57"/>
          <p:cNvSpPr/>
          <p:nvPr/>
        </p:nvSpPr>
        <p:spPr>
          <a:xfrm>
            <a:off x="3944471" y="5271655"/>
            <a:ext cx="537882" cy="3304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59" name="TextBox 58"/>
          <p:cNvSpPr txBox="1"/>
          <p:nvPr/>
        </p:nvSpPr>
        <p:spPr>
          <a:xfrm>
            <a:off x="6992471" y="3117273"/>
            <a:ext cx="1703294" cy="83099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endParaRPr lang="en-US" sz="1200" dirty="0">
              <a:latin typeface="Arial" pitchFamily="34" charset="0"/>
              <a:cs typeface="Arial" pitchFamily="34" charset="0"/>
            </a:endParaRPr>
          </a:p>
          <a:p>
            <a:r>
              <a:rPr lang="en-US" sz="1200" dirty="0">
                <a:latin typeface="Arial" pitchFamily="34" charset="0"/>
                <a:cs typeface="Arial" pitchFamily="34" charset="0"/>
              </a:rPr>
              <a:t>Acquisition of Secure Products</a:t>
            </a:r>
          </a:p>
          <a:p>
            <a:endParaRPr lang="en-US" sz="1200" dirty="0">
              <a:latin typeface="Arial" pitchFamily="34" charset="0"/>
              <a:cs typeface="Arial" pitchFamily="34" charset="0"/>
            </a:endParaRPr>
          </a:p>
        </p:txBody>
      </p:sp>
      <p:cxnSp>
        <p:nvCxnSpPr>
          <p:cNvPr id="60" name="Straight Arrow Connector 59"/>
          <p:cNvCxnSpPr>
            <a:stCxn id="59" idx="0"/>
            <a:endCxn id="45" idx="3"/>
          </p:cNvCxnSpPr>
          <p:nvPr/>
        </p:nvCxnSpPr>
        <p:spPr>
          <a:xfrm rot="16200000" flipV="1">
            <a:off x="6253425" y="1526580"/>
            <a:ext cx="1177774" cy="200361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61" name="Straight Arrow Connector 60"/>
          <p:cNvCxnSpPr/>
          <p:nvPr/>
        </p:nvCxnSpPr>
        <p:spPr>
          <a:xfrm rot="10800000" flipV="1">
            <a:off x="5867400" y="3886200"/>
            <a:ext cx="1143000" cy="6858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62" name="Straight Arrow Connector 61"/>
          <p:cNvCxnSpPr/>
          <p:nvPr/>
        </p:nvCxnSpPr>
        <p:spPr>
          <a:xfrm rot="10800000" flipV="1">
            <a:off x="5867400" y="3962398"/>
            <a:ext cx="1828800" cy="1371601"/>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63" name="TextBox 62"/>
          <p:cNvSpPr txBox="1"/>
          <p:nvPr/>
        </p:nvSpPr>
        <p:spPr>
          <a:xfrm>
            <a:off x="6902824" y="2286000"/>
            <a:ext cx="1018227" cy="369332"/>
          </a:xfrm>
          <a:prstGeom prst="rect">
            <a:avLst/>
          </a:prstGeom>
          <a:noFill/>
        </p:spPr>
        <p:txBody>
          <a:bodyPr wrap="none" rtlCol="0">
            <a:spAutoFit/>
          </a:bodyPr>
          <a:lstStyle/>
          <a:p>
            <a:r>
              <a:rPr lang="en-US" sz="1800" dirty="0">
                <a:solidFill>
                  <a:schemeClr val="bg1"/>
                </a:solidFill>
                <a:latin typeface="Arial" pitchFamily="34" charset="0"/>
                <a:cs typeface="Arial" pitchFamily="34" charset="0"/>
              </a:rPr>
              <a:t>involves</a:t>
            </a:r>
            <a:endParaRPr lang="en-US" dirty="0">
              <a:solidFill>
                <a:schemeClr val="bg1"/>
              </a:solidFill>
              <a:latin typeface="Arial" pitchFamily="34" charset="0"/>
              <a:cs typeface="Arial" pitchFamily="34" charset="0"/>
            </a:endParaRPr>
          </a:p>
        </p:txBody>
      </p:sp>
      <p:sp>
        <p:nvSpPr>
          <p:cNvPr id="64" name="TextBox 63"/>
          <p:cNvSpPr txBox="1"/>
          <p:nvPr/>
        </p:nvSpPr>
        <p:spPr>
          <a:xfrm>
            <a:off x="7082118" y="4416137"/>
            <a:ext cx="1018227" cy="369332"/>
          </a:xfrm>
          <a:prstGeom prst="rect">
            <a:avLst/>
          </a:prstGeom>
          <a:noFill/>
        </p:spPr>
        <p:txBody>
          <a:bodyPr wrap="none" rtlCol="0">
            <a:spAutoFit/>
          </a:bodyPr>
          <a:lstStyle/>
          <a:p>
            <a:r>
              <a:rPr lang="en-US" sz="1800" dirty="0">
                <a:solidFill>
                  <a:schemeClr val="bg1"/>
                </a:solidFill>
                <a:latin typeface="Arial" pitchFamily="34" charset="0"/>
                <a:cs typeface="Arial" pitchFamily="34" charset="0"/>
              </a:rPr>
              <a:t>involves</a:t>
            </a:r>
            <a:endParaRPr lang="en-US" dirty="0">
              <a:solidFill>
                <a:schemeClr val="bg1"/>
              </a:solidFill>
              <a:latin typeface="Arial" pitchFamily="34" charset="0"/>
              <a:cs typeface="Arial" pitchFamily="34" charset="0"/>
            </a:endParaRPr>
          </a:p>
        </p:txBody>
      </p:sp>
      <p:sp>
        <p:nvSpPr>
          <p:cNvPr id="66" name="Rectangle 65"/>
          <p:cNvSpPr/>
          <p:nvPr/>
        </p:nvSpPr>
        <p:spPr>
          <a:xfrm>
            <a:off x="4267200" y="4191000"/>
            <a:ext cx="1882588" cy="17145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67" name="Rectangle 66"/>
          <p:cNvSpPr/>
          <p:nvPr/>
        </p:nvSpPr>
        <p:spPr>
          <a:xfrm>
            <a:off x="2241177" y="1506682"/>
            <a:ext cx="1882588" cy="19223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71" name="TextBox 70"/>
          <p:cNvSpPr txBox="1"/>
          <p:nvPr/>
        </p:nvSpPr>
        <p:spPr>
          <a:xfrm>
            <a:off x="5916707" y="3636818"/>
            <a:ext cx="1018227" cy="369332"/>
          </a:xfrm>
          <a:prstGeom prst="rect">
            <a:avLst/>
          </a:prstGeom>
          <a:noFill/>
        </p:spPr>
        <p:txBody>
          <a:bodyPr wrap="none" rtlCol="0">
            <a:spAutoFit/>
          </a:bodyPr>
          <a:lstStyle/>
          <a:p>
            <a:r>
              <a:rPr lang="en-US" sz="1800" dirty="0">
                <a:solidFill>
                  <a:schemeClr val="bg1"/>
                </a:solidFill>
                <a:latin typeface="Arial" pitchFamily="34" charset="0"/>
                <a:cs typeface="Arial" pitchFamily="34" charset="0"/>
              </a:rPr>
              <a:t>involves</a:t>
            </a:r>
            <a:endParaRPr lang="en-US" dirty="0">
              <a:solidFill>
                <a:schemeClr val="bg1"/>
              </a:solidFill>
              <a:latin typeface="Arial" pitchFamily="34" charset="0"/>
              <a:cs typeface="Arial" pitchFamily="34" charset="0"/>
            </a:endParaRPr>
          </a:p>
        </p:txBody>
      </p:sp>
    </p:spTree>
  </p:cSld>
  <p:clrMapOvr>
    <a:masterClrMapping/>
  </p:clrMapOvr>
  <p:transition>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70821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lvl="1" indent="-338138">
              <a:buFont typeface="Arial" pitchFamily="34" charset="0"/>
              <a:buChar char="•"/>
            </a:pPr>
            <a:r>
              <a:rPr lang="en-US" sz="2200" dirty="0">
                <a:solidFill>
                  <a:srgbClr val="FFC000"/>
                </a:solidFill>
                <a:latin typeface="Arial" pitchFamily="34" charset="0"/>
                <a:cs typeface="Arial" pitchFamily="34" charset="0"/>
              </a:rPr>
              <a:t>Specify and Record </a:t>
            </a:r>
            <a:r>
              <a:rPr lang="en-US" sz="2200" dirty="0">
                <a:solidFill>
                  <a:schemeClr val="bg1"/>
                </a:solidFill>
                <a:latin typeface="Arial" pitchFamily="34" charset="0"/>
                <a:cs typeface="Arial" pitchFamily="34" charset="0"/>
              </a:rPr>
              <a:t>Software Assurance Requirements</a:t>
            </a:r>
            <a:r>
              <a:rPr lang="en-US" sz="2200" dirty="0">
                <a:solidFill>
                  <a:srgbClr val="FFC000"/>
                </a:solidFill>
                <a:latin typeface="Arial" pitchFamily="34" charset="0"/>
                <a:cs typeface="Arial" pitchFamily="34" charset="0"/>
              </a:rPr>
              <a:t> for RFP</a:t>
            </a:r>
          </a:p>
          <a:p>
            <a:pPr marL="344488" lvl="1" indent="-338138">
              <a:buFont typeface="Arial" pitchFamily="34" charset="0"/>
              <a:buChar char="•"/>
            </a:pPr>
            <a:endParaRPr lang="en-US" sz="2200" dirty="0">
              <a:solidFill>
                <a:srgbClr val="FFC000"/>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Specify  Criteria to Manage Supplier Selection</a:t>
            </a:r>
          </a:p>
          <a:p>
            <a:pPr marL="344488" lvl="1" indent="-338138">
              <a:buFont typeface="Arial" pitchFamily="34" charset="0"/>
              <a:buChar char="•"/>
            </a:pPr>
            <a:endParaRPr lang="en-US" sz="2200" dirty="0">
              <a:solidFill>
                <a:srgbClr val="FFC000"/>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Specify and Document Software Assurance Terms and Conditions for Contract</a:t>
            </a:r>
          </a:p>
          <a:p>
            <a:pPr marL="344488" lvl="1" indent="-338138">
              <a:buFont typeface="Arial" pitchFamily="34" charset="0"/>
              <a:buChar char="•"/>
            </a:pPr>
            <a:endParaRPr lang="en-US" sz="2200" dirty="0">
              <a:solidFill>
                <a:srgbClr val="FFC000"/>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Specify and Record all Acceptance Criteria for COTS</a:t>
            </a:r>
          </a:p>
          <a:p>
            <a:pPr marL="344488" lvl="1" indent="-338138">
              <a:buFont typeface="Arial" pitchFamily="34" charset="0"/>
              <a:buChar char="•"/>
            </a:pPr>
            <a:endParaRPr lang="en-US" sz="2200" dirty="0">
              <a:solidFill>
                <a:srgbClr val="FFC000"/>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Specify </a:t>
            </a:r>
            <a:r>
              <a:rPr lang="en-US" sz="2200" u="sng" dirty="0">
                <a:solidFill>
                  <a:srgbClr val="FFC000"/>
                </a:solidFill>
                <a:latin typeface="Arial" pitchFamily="34" charset="0"/>
                <a:cs typeface="Arial" pitchFamily="34" charset="0"/>
              </a:rPr>
              <a:t>any</a:t>
            </a:r>
            <a:r>
              <a:rPr lang="en-US" sz="2200" dirty="0">
                <a:solidFill>
                  <a:srgbClr val="FFC000"/>
                </a:solidFill>
                <a:latin typeface="Arial" pitchFamily="34" charset="0"/>
                <a:cs typeface="Arial" pitchFamily="34" charset="0"/>
              </a:rPr>
              <a:t> Common Criteria Requirements</a:t>
            </a:r>
          </a:p>
        </p:txBody>
      </p:sp>
      <p:sp>
        <p:nvSpPr>
          <p:cNvPr id="10" name="TextBox 9">
            <a:extLst>
              <a:ext uri="{FF2B5EF4-FFF2-40B4-BE49-F238E27FC236}">
                <a16:creationId xmlns:a16="http://schemas.microsoft.com/office/drawing/2014/main" id="{8D99572E-56F5-4FEA-87BB-A65120318181}"/>
              </a:ext>
            </a:extLst>
          </p:cNvPr>
          <p:cNvSpPr txBox="1"/>
          <p:nvPr/>
        </p:nvSpPr>
        <p:spPr>
          <a:xfrm>
            <a:off x="2151530" y="319081"/>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RFP – Request for Proposal</a:t>
            </a:r>
          </a:p>
        </p:txBody>
      </p:sp>
    </p:spTree>
  </p:cSld>
  <p:clrMapOvr>
    <a:masterClrMapping/>
  </p:clrMapOvr>
  <p:transition>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48435" y="1371602"/>
            <a:ext cx="6943165"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lvl="1" indent="-338138">
              <a:buFont typeface="Arial" pitchFamily="34" charset="0"/>
              <a:buChar char="•"/>
            </a:pPr>
            <a:r>
              <a:rPr lang="en-US" sz="2200" dirty="0">
                <a:solidFill>
                  <a:srgbClr val="FFC000"/>
                </a:solidFill>
                <a:latin typeface="Arial" pitchFamily="34" charset="0"/>
                <a:cs typeface="Arial" pitchFamily="34" charset="0"/>
              </a:rPr>
              <a:t>Specify  and Document Software Assurance Measures and Metrics </a:t>
            </a:r>
          </a:p>
          <a:p>
            <a:pPr marL="344488" lvl="1" indent="-338138">
              <a:buFont typeface="Arial" pitchFamily="34" charset="0"/>
              <a:buChar char="•"/>
            </a:pPr>
            <a:endParaRPr lang="en-US" sz="2200" dirty="0">
              <a:solidFill>
                <a:srgbClr val="FFC000"/>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Specify how Measures will be Incorporated into the assessment of Contract Performance </a:t>
            </a:r>
          </a:p>
          <a:p>
            <a:pPr marL="344488" lvl="1" indent="-338138">
              <a:buFont typeface="Arial" pitchFamily="34" charset="0"/>
              <a:buChar char="•"/>
            </a:pPr>
            <a:endParaRPr lang="en-US" sz="2200" dirty="0">
              <a:solidFill>
                <a:srgbClr val="FFC000"/>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Specify Enforcement Mechanism for Problem Resolution</a:t>
            </a:r>
          </a:p>
          <a:p>
            <a:pPr marL="914400" lvl="1" indent="-457200">
              <a:buFont typeface="Arial" pitchFamily="34" charset="0"/>
              <a:buChar char="•"/>
            </a:pPr>
            <a:endParaRPr lang="en-US" sz="2400" b="1" dirty="0">
              <a:solidFill>
                <a:srgbClr val="FFC000"/>
              </a:solidFill>
              <a:latin typeface="Arial" pitchFamily="34" charset="0"/>
              <a:cs typeface="Arial" pitchFamily="34" charset="0"/>
            </a:endParaRPr>
          </a:p>
        </p:txBody>
      </p:sp>
      <p:sp>
        <p:nvSpPr>
          <p:cNvPr id="10" name="TextBox 9">
            <a:extLst>
              <a:ext uri="{FF2B5EF4-FFF2-40B4-BE49-F238E27FC236}">
                <a16:creationId xmlns:a16="http://schemas.microsoft.com/office/drawing/2014/main" id="{7E0FEABC-41C6-4C72-8B9A-F4A47EF5F6AC}"/>
              </a:ext>
            </a:extLst>
          </p:cNvPr>
          <p:cNvSpPr txBox="1"/>
          <p:nvPr/>
        </p:nvSpPr>
        <p:spPr>
          <a:xfrm>
            <a:off x="2151530" y="319081"/>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RFP – Request for Proposal</a:t>
            </a:r>
          </a:p>
        </p:txBody>
      </p:sp>
    </p:spTree>
  </p:cSld>
  <p:clrMapOvr>
    <a:masterClrMapping/>
  </p:clrMapOvr>
  <p:transition>
    <p:pull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lvl="1" indent="-338138">
              <a:buFont typeface="Arial" pitchFamily="34" charset="0"/>
              <a:buChar char="•"/>
            </a:pPr>
            <a:r>
              <a:rPr lang="en-US" sz="2200" dirty="0">
                <a:solidFill>
                  <a:srgbClr val="FFC000"/>
                </a:solidFill>
                <a:latin typeface="Arial" pitchFamily="34" charset="0"/>
                <a:cs typeface="Arial" pitchFamily="34" charset="0"/>
              </a:rPr>
              <a:t>Ensure the RFP as Published includes a Specification of Software Functional and Security Requirements</a:t>
            </a:r>
          </a:p>
          <a:p>
            <a:pPr marL="344488" lvl="1" indent="-338138">
              <a:buFont typeface="Arial" pitchFamily="34" charset="0"/>
              <a:buChar char="•"/>
            </a:pPr>
            <a:endParaRPr lang="en-US" sz="2200" dirty="0">
              <a:solidFill>
                <a:srgbClr val="FFC000"/>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Ensure Software Assurance Requirements are Documented in a Statement of Work (SOW) </a:t>
            </a:r>
          </a:p>
          <a:p>
            <a:pPr marL="914400" lvl="1" indent="-457200">
              <a:buFont typeface="Arial" pitchFamily="34" charset="0"/>
              <a:buChar char="•"/>
            </a:pPr>
            <a:endParaRPr lang="en-US" sz="2200" dirty="0">
              <a:solidFill>
                <a:schemeClr val="bg1"/>
              </a:solidFill>
              <a:latin typeface="Arial" pitchFamily="34" charset="0"/>
              <a:cs typeface="Arial" pitchFamily="34" charset="0"/>
            </a:endParaRPr>
          </a:p>
          <a:p>
            <a:pPr marL="795338" lvl="2" indent="-331788">
              <a:buFont typeface="Arial" pitchFamily="34" charset="0"/>
              <a:buChar char="•"/>
            </a:pPr>
            <a:r>
              <a:rPr lang="en-US" sz="2200" dirty="0">
                <a:solidFill>
                  <a:schemeClr val="bg1"/>
                </a:solidFill>
                <a:latin typeface="Arial" pitchFamily="34" charset="0"/>
                <a:cs typeface="Arial" pitchFamily="34" charset="0"/>
              </a:rPr>
              <a:t>Ensure any Requirements for Certification and Accreditation are Documented in the SOW</a:t>
            </a:r>
          </a:p>
          <a:p>
            <a:pPr marL="795338" lvl="1" indent="-331788">
              <a:buFont typeface="Arial" pitchFamily="34" charset="0"/>
              <a:buChar char="•"/>
            </a:pPr>
            <a:endParaRPr lang="en-US" sz="2200" dirty="0">
              <a:solidFill>
                <a:schemeClr val="bg1"/>
              </a:solidFill>
              <a:latin typeface="Arial" pitchFamily="34" charset="0"/>
              <a:cs typeface="Arial" pitchFamily="34" charset="0"/>
            </a:endParaRPr>
          </a:p>
          <a:p>
            <a:pPr marL="795338" lvl="2" indent="-331788">
              <a:buFont typeface="Arial" pitchFamily="34" charset="0"/>
              <a:buChar char="•"/>
            </a:pPr>
            <a:r>
              <a:rPr lang="en-US" sz="2200" dirty="0">
                <a:solidFill>
                  <a:schemeClr val="bg1"/>
                </a:solidFill>
                <a:latin typeface="Arial" pitchFamily="34" charset="0"/>
                <a:cs typeface="Arial" pitchFamily="34" charset="0"/>
              </a:rPr>
              <a:t>Ensure that the Certification and Accreditation Process is documented in the SOW</a:t>
            </a:r>
          </a:p>
          <a:p>
            <a:pPr marL="914400" lvl="1" indent="-457200">
              <a:buFont typeface="Arial" pitchFamily="34" charset="0"/>
              <a:buChar char="•"/>
            </a:pPr>
            <a:endParaRPr lang="en-US" sz="2400" b="1" dirty="0">
              <a:solidFill>
                <a:srgbClr val="FFC000"/>
              </a:solidFill>
              <a:latin typeface="Arial" pitchFamily="34" charset="0"/>
              <a:cs typeface="Arial" pitchFamily="34" charset="0"/>
            </a:endParaRPr>
          </a:p>
          <a:p>
            <a:pPr marL="914400" lvl="1" indent="-457200">
              <a:buFont typeface="Arial" pitchFamily="34" charset="0"/>
              <a:buChar char="•"/>
            </a:pPr>
            <a:endParaRPr lang="en-US" sz="2400" b="1" dirty="0">
              <a:solidFill>
                <a:srgbClr val="FFC000"/>
              </a:solidFill>
              <a:latin typeface="Arial" pitchFamily="34" charset="0"/>
              <a:cs typeface="Arial" pitchFamily="34" charset="0"/>
            </a:endParaRPr>
          </a:p>
        </p:txBody>
      </p:sp>
      <p:sp>
        <p:nvSpPr>
          <p:cNvPr id="10" name="TextBox 9">
            <a:extLst>
              <a:ext uri="{FF2B5EF4-FFF2-40B4-BE49-F238E27FC236}">
                <a16:creationId xmlns:a16="http://schemas.microsoft.com/office/drawing/2014/main" id="{DA52BA41-78B3-468F-9993-F595DE8D394E}"/>
              </a:ext>
            </a:extLst>
          </p:cNvPr>
          <p:cNvSpPr txBox="1"/>
          <p:nvPr/>
        </p:nvSpPr>
        <p:spPr>
          <a:xfrm>
            <a:off x="2151530" y="319081"/>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RFP – Request for Proposal</a:t>
            </a:r>
          </a:p>
        </p:txBody>
      </p:sp>
    </p:spTree>
  </p:cSld>
  <p:clrMapOvr>
    <a:masterClrMapping/>
  </p:clrMapOvr>
  <p:transition>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lvl="1" indent="-338138">
              <a:buFont typeface="Arial" pitchFamily="34" charset="0"/>
              <a:buChar char="•"/>
            </a:pPr>
            <a:r>
              <a:rPr lang="en-US" sz="2200" dirty="0">
                <a:solidFill>
                  <a:srgbClr val="FFC000"/>
                </a:solidFill>
                <a:latin typeface="Arial" pitchFamily="34" charset="0"/>
                <a:cs typeface="Arial" pitchFamily="34" charset="0"/>
              </a:rPr>
              <a:t>If Required, include Software Assurance Language for COTS </a:t>
            </a:r>
          </a:p>
          <a:p>
            <a:pPr marL="344488" lvl="1" indent="-338138">
              <a:buFont typeface="Arial" pitchFamily="34" charset="0"/>
              <a:buChar char="•"/>
            </a:pPr>
            <a:endParaRPr lang="en-US" sz="2200" dirty="0">
              <a:solidFill>
                <a:srgbClr val="FFC000"/>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Incorporate Software Assurance Language in the Instructions to Suppliers</a:t>
            </a:r>
          </a:p>
          <a:p>
            <a:pPr marL="344488" lvl="1" indent="-338138"/>
            <a:endParaRPr lang="en-US" sz="2200" dirty="0">
              <a:solidFill>
                <a:srgbClr val="FFC000"/>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Issue a Written RFP to as many Prospective Suppliers as Feasible</a:t>
            </a:r>
          </a:p>
        </p:txBody>
      </p:sp>
      <p:sp>
        <p:nvSpPr>
          <p:cNvPr id="10" name="TextBox 9">
            <a:extLst>
              <a:ext uri="{FF2B5EF4-FFF2-40B4-BE49-F238E27FC236}">
                <a16:creationId xmlns:a16="http://schemas.microsoft.com/office/drawing/2014/main" id="{67FC4183-DE18-4050-87AA-2F1D917BB2C7}"/>
              </a:ext>
            </a:extLst>
          </p:cNvPr>
          <p:cNvSpPr txBox="1"/>
          <p:nvPr/>
        </p:nvSpPr>
        <p:spPr>
          <a:xfrm>
            <a:off x="2151530" y="319081"/>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RFP – Request for Proposal</a:t>
            </a:r>
          </a:p>
        </p:txBody>
      </p:sp>
    </p:spTree>
  </p:cSld>
  <p:clrMapOvr>
    <a:masterClrMapping/>
  </p:clrMapOvr>
  <p:transition>
    <p:pull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33764"/>
          </a:xfrm>
          <a:prstGeom prst="rect">
            <a:avLst/>
          </a:prstGeom>
          <a:noFill/>
        </p:spPr>
        <p:txBody>
          <a:bodyPr lIns="101882" tIns="50941" rIns="101882" bIns="50941">
            <a:spAutoFit/>
          </a:bodyPr>
          <a:lstStyle/>
          <a:p>
            <a:pPr algn="ctr">
              <a:tabLst>
                <a:tab pos="5092700" algn="r"/>
                <a:tab pos="6051550" algn="r"/>
              </a:tabLst>
            </a:pPr>
            <a:r>
              <a:rPr lang="en-US" sz="2800" b="1" dirty="0">
                <a:solidFill>
                  <a:schemeClr val="accent1"/>
                </a:solidFill>
                <a:latin typeface="Arial" pitchFamily="34" charset="0"/>
                <a:cs typeface="Arial" pitchFamily="34" charset="0"/>
              </a:rPr>
              <a:t>Contract Preparation</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lvl="1" indent="-344488">
              <a:buFont typeface="Arial" pitchFamily="34" charset="0"/>
              <a:buChar char="•"/>
            </a:pPr>
            <a:r>
              <a:rPr lang="en-US" sz="2200" dirty="0">
                <a:solidFill>
                  <a:srgbClr val="FFC000"/>
                </a:solidFill>
                <a:latin typeface="Arial" pitchFamily="34" charset="0"/>
                <a:cs typeface="Arial" pitchFamily="34" charset="0"/>
              </a:rPr>
              <a:t>Ensure that Supplier Response Reflects all Required Security Capabilities</a:t>
            </a:r>
          </a:p>
          <a:p>
            <a:pPr lvl="1">
              <a:buFont typeface="Arial" pitchFamily="34" charset="0"/>
              <a:buChar char="•"/>
            </a:pPr>
            <a:endParaRPr lang="en-US" sz="2200" dirty="0">
              <a:solidFill>
                <a:schemeClr val="bg1"/>
              </a:solidFill>
              <a:latin typeface="Arial" pitchFamily="34" charset="0"/>
              <a:cs typeface="Arial" pitchFamily="34" charset="0"/>
            </a:endParaRPr>
          </a:p>
          <a:p>
            <a:pPr marL="795338" lvl="2" indent="-331788">
              <a:buFont typeface="Arial" pitchFamily="34" charset="0"/>
              <a:buChar char="•"/>
            </a:pPr>
            <a:r>
              <a:rPr lang="en-US" sz="2200" dirty="0">
                <a:solidFill>
                  <a:schemeClr val="bg1"/>
                </a:solidFill>
                <a:latin typeface="Arial" pitchFamily="34" charset="0"/>
                <a:cs typeface="Arial" pitchFamily="34" charset="0"/>
              </a:rPr>
              <a:t>Ensure that the Supplier Response Reflects the Statement of Work</a:t>
            </a:r>
          </a:p>
          <a:p>
            <a:pPr marL="795338" lvl="2" indent="-331788">
              <a:buFont typeface="Arial" pitchFamily="34" charset="0"/>
              <a:buChar char="•"/>
            </a:pPr>
            <a:r>
              <a:rPr lang="en-US" sz="2200" dirty="0">
                <a:solidFill>
                  <a:schemeClr val="bg1"/>
                </a:solidFill>
                <a:latin typeface="Arial" pitchFamily="34" charset="0"/>
                <a:cs typeface="Arial" pitchFamily="34" charset="0"/>
              </a:rPr>
              <a:t> </a:t>
            </a:r>
          </a:p>
          <a:p>
            <a:pPr marL="795338" lvl="2" indent="-331788">
              <a:buFont typeface="Arial" pitchFamily="34" charset="0"/>
              <a:buChar char="•"/>
            </a:pPr>
            <a:r>
              <a:rPr lang="en-US" sz="2200" dirty="0">
                <a:solidFill>
                  <a:schemeClr val="bg1"/>
                </a:solidFill>
                <a:latin typeface="Arial" pitchFamily="34" charset="0"/>
                <a:cs typeface="Arial" pitchFamily="34" charset="0"/>
              </a:rPr>
              <a:t>Ensure that the Supplier Response reflects all Evaluation Factors</a:t>
            </a:r>
          </a:p>
          <a:p>
            <a:pPr marL="795338" lvl="2" indent="-331788">
              <a:buFont typeface="Arial" pitchFamily="34" charset="0"/>
              <a:buChar char="•"/>
            </a:pPr>
            <a:r>
              <a:rPr lang="en-US" sz="2200" dirty="0">
                <a:solidFill>
                  <a:schemeClr val="bg1"/>
                </a:solidFill>
                <a:latin typeface="Arial" pitchFamily="34" charset="0"/>
                <a:cs typeface="Arial" pitchFamily="34" charset="0"/>
              </a:rPr>
              <a:t> </a:t>
            </a:r>
          </a:p>
          <a:p>
            <a:pPr marL="795338" lvl="2" indent="-331788">
              <a:buFont typeface="Arial" pitchFamily="34" charset="0"/>
              <a:buChar char="•"/>
            </a:pPr>
            <a:r>
              <a:rPr lang="en-US" sz="2200" dirty="0">
                <a:solidFill>
                  <a:schemeClr val="bg1"/>
                </a:solidFill>
                <a:latin typeface="Arial" pitchFamily="34" charset="0"/>
                <a:cs typeface="Arial" pitchFamily="34" charset="0"/>
              </a:rPr>
              <a:t>Ensure that Supplier Response incorporates an Assurance Case</a:t>
            </a:r>
          </a:p>
        </p:txBody>
      </p:sp>
    </p:spTree>
  </p:cSld>
  <p:clrMapOvr>
    <a:masterClrMapping/>
  </p:clrMapOvr>
  <p:transition>
    <p:pull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Contract Preparation</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0"/>
            <a:ext cx="6902824" cy="465512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indent="-344488">
              <a:buFont typeface="Arial" pitchFamily="34" charset="0"/>
              <a:buChar char="•"/>
            </a:pPr>
            <a:r>
              <a:rPr lang="en-US" sz="2200" dirty="0">
                <a:solidFill>
                  <a:srgbClr val="FFC000"/>
                </a:solidFill>
                <a:latin typeface="Arial" pitchFamily="34" charset="0"/>
                <a:cs typeface="Arial" pitchFamily="34" charset="0"/>
              </a:rPr>
              <a:t>Ensure that Supplier has submitted Adequate information to allow for adequate evaluation of the response, including:</a:t>
            </a:r>
          </a:p>
          <a:p>
            <a:pPr>
              <a:buFont typeface="Arial" pitchFamily="34" charset="0"/>
              <a:buChar char="•"/>
            </a:pPr>
            <a:endParaRPr lang="en-US" sz="2200" dirty="0">
              <a:solidFill>
                <a:srgbClr val="FFC000"/>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Traceability Criteria for Software Requirements</a:t>
            </a:r>
          </a:p>
          <a:p>
            <a:pPr marL="795338" lvl="1" indent="-338138">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An Initial Software Architecture</a:t>
            </a:r>
          </a:p>
          <a:p>
            <a:pPr marL="795338" indent="-338138">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An Initial Software Assurance Plan (Including known, risks and mitigations)</a:t>
            </a:r>
          </a:p>
          <a:p>
            <a:pPr lvl="1"/>
            <a:r>
              <a:rPr lang="en-US" sz="2200" dirty="0">
                <a:solidFill>
                  <a:schemeClr val="bg1"/>
                </a:solidFill>
                <a:latin typeface="Arial" pitchFamily="34" charset="0"/>
                <a:cs typeface="Arial" pitchFamily="34" charset="0"/>
              </a:rPr>
              <a:t> </a:t>
            </a:r>
          </a:p>
          <a:p>
            <a:pPr lvl="1"/>
            <a:endParaRPr lang="en-US" sz="2200" b="1" dirty="0">
              <a:solidFill>
                <a:srgbClr val="FFC000"/>
              </a:solidFill>
              <a:latin typeface="Arial" pitchFamily="34" charset="0"/>
              <a:cs typeface="Arial" pitchFamily="34" charset="0"/>
            </a:endParaRPr>
          </a:p>
          <a:p>
            <a:pPr lvl="2">
              <a:buFont typeface="Arial" pitchFamily="34" charset="0"/>
              <a:buChar char="•"/>
            </a:pPr>
            <a:endParaRPr lang="en-US" sz="2400" b="1" dirty="0">
              <a:solidFill>
                <a:srgbClr val="FFC000"/>
              </a:solidFill>
              <a:latin typeface="Arial" pitchFamily="34" charset="0"/>
              <a:cs typeface="Arial" pitchFamily="34" charset="0"/>
            </a:endParaRPr>
          </a:p>
          <a:p>
            <a:pPr lvl="2">
              <a:buFont typeface="Arial" pitchFamily="34" charset="0"/>
              <a:buChar char="•"/>
            </a:pPr>
            <a:endParaRPr lang="en-US" sz="2400" b="1" dirty="0">
              <a:solidFill>
                <a:srgbClr val="FFC000"/>
              </a:solidFill>
              <a:latin typeface="Arial" pitchFamily="34" charset="0"/>
              <a:cs typeface="Arial" pitchFamily="34" charset="0"/>
            </a:endParaRPr>
          </a:p>
        </p:txBody>
      </p:sp>
    </p:spTree>
  </p:cSld>
  <p:clrMapOvr>
    <a:masterClrMapping/>
  </p:clrMapOvr>
  <p:transition>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Contract Preparation</a:t>
            </a:r>
          </a:p>
        </p:txBody>
      </p:sp>
      <p:sp>
        <p:nvSpPr>
          <p:cNvPr id="19462" name="Text Box 6"/>
          <p:cNvSpPr txBox="1">
            <a:spLocks noChangeArrowheads="1"/>
          </p:cNvSpPr>
          <p:nvPr/>
        </p:nvSpPr>
        <p:spPr bwMode="auto">
          <a:xfrm>
            <a:off x="2133600" y="1371600"/>
            <a:ext cx="6553200" cy="3600986"/>
          </a:xfrm>
          <a:prstGeom prst="rect">
            <a:avLst/>
          </a:prstGeom>
          <a:noFill/>
          <a:ln w="9525">
            <a:noFill/>
            <a:miter lim="800000"/>
            <a:headEnd/>
            <a:tailEnd/>
          </a:ln>
          <a:effectLst/>
        </p:spPr>
        <p:txBody>
          <a:bodyPr wrap="square">
            <a:spAutoFit/>
          </a:bodyPr>
          <a:lstStyle/>
          <a:p>
            <a:pPr marL="344488" lvl="1" indent="-338138">
              <a:buFont typeface="Arial" pitchFamily="34" charset="0"/>
              <a:buChar char="•"/>
            </a:pPr>
            <a:r>
              <a:rPr lang="en-US" sz="2000" dirty="0">
                <a:solidFill>
                  <a:srgbClr val="FFC000"/>
                </a:solidFill>
                <a:latin typeface="Arial" pitchFamily="34" charset="0"/>
                <a:cs typeface="Arial" pitchFamily="34" charset="0"/>
              </a:rPr>
              <a:t>Ensure Supplier has Sufficiently Addressed the Assurance Case, including:</a:t>
            </a:r>
          </a:p>
          <a:p>
            <a:pPr lvl="2">
              <a:buFont typeface="Arial" pitchFamily="34" charset="0"/>
              <a:buChar char="•"/>
            </a:pPr>
            <a:endParaRPr lang="en-US" sz="2000" dirty="0">
              <a:solidFill>
                <a:srgbClr val="FFC000"/>
              </a:solidFill>
              <a:latin typeface="Arial" pitchFamily="34" charset="0"/>
              <a:cs typeface="Arial" pitchFamily="34" charset="0"/>
            </a:endParaRPr>
          </a:p>
          <a:p>
            <a:pPr marL="795338" lvl="2" indent="-331788">
              <a:buFont typeface="Arial" pitchFamily="34" charset="0"/>
              <a:buChar char="•"/>
            </a:pPr>
            <a:r>
              <a:rPr lang="en-US" sz="2000" dirty="0">
                <a:solidFill>
                  <a:schemeClr val="bg1"/>
                </a:solidFill>
                <a:latin typeface="Arial" pitchFamily="34" charset="0"/>
                <a:cs typeface="Arial" pitchFamily="34" charset="0"/>
              </a:rPr>
              <a:t>Specification of the Criteria to determine Whether Case has been Satisfied</a:t>
            </a:r>
          </a:p>
          <a:p>
            <a:pPr marL="795338" lvl="2" indent="-331788">
              <a:buFont typeface="Arial" pitchFamily="34" charset="0"/>
              <a:buChar char="•"/>
            </a:pPr>
            <a:endParaRPr lang="en-US" sz="2000" dirty="0">
              <a:solidFill>
                <a:schemeClr val="bg1"/>
              </a:solidFill>
              <a:latin typeface="Arial" pitchFamily="34" charset="0"/>
              <a:cs typeface="Arial" pitchFamily="34" charset="0"/>
            </a:endParaRPr>
          </a:p>
          <a:p>
            <a:pPr marL="795338" lvl="2" indent="-331788">
              <a:buFont typeface="Arial" pitchFamily="34" charset="0"/>
              <a:buChar char="•"/>
            </a:pPr>
            <a:r>
              <a:rPr lang="en-US" sz="2000" dirty="0">
                <a:solidFill>
                  <a:schemeClr val="bg1"/>
                </a:solidFill>
                <a:latin typeface="Arial" pitchFamily="34" charset="0"/>
                <a:cs typeface="Arial" pitchFamily="34" charset="0"/>
              </a:rPr>
              <a:t>Management Procedures for the Sustainment of the Software Assurance Case</a:t>
            </a:r>
          </a:p>
          <a:p>
            <a:pPr lvl="1"/>
            <a:endParaRPr lang="en-US" sz="2000" dirty="0">
              <a:solidFill>
                <a:schemeClr val="bg1"/>
              </a:solidFill>
              <a:latin typeface="Arial" pitchFamily="34" charset="0"/>
              <a:cs typeface="Arial" pitchFamily="34" charset="0"/>
            </a:endParaRPr>
          </a:p>
          <a:p>
            <a:pPr lvl="1"/>
            <a:endParaRPr lang="en-US" sz="2400" b="1" dirty="0">
              <a:solidFill>
                <a:schemeClr val="bg1"/>
              </a:solidFill>
              <a:latin typeface="Arial" pitchFamily="34" charset="0"/>
              <a:cs typeface="Arial" pitchFamily="34" charset="0"/>
            </a:endParaRPr>
          </a:p>
          <a:p>
            <a:endParaRPr lang="en-US" sz="2400" b="1" dirty="0">
              <a:solidFill>
                <a:schemeClr val="bg1"/>
              </a:solidFill>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86162" y="1392141"/>
            <a:ext cx="698163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lvl="1"/>
            <a:endParaRPr lang="en-US" sz="2200" b="1" dirty="0">
              <a:solidFill>
                <a:schemeClr val="bg1"/>
              </a:solidFill>
              <a:latin typeface="Arial" pitchFamily="34" charset="0"/>
              <a:cs typeface="Arial" pitchFamily="34" charset="0"/>
            </a:endParaRPr>
          </a:p>
          <a:p>
            <a:pPr lvl="1"/>
            <a:endParaRPr lang="en-US" sz="2200" b="1" dirty="0">
              <a:solidFill>
                <a:schemeClr val="bg1"/>
              </a:solidFill>
              <a:latin typeface="Arial" pitchFamily="34" charset="0"/>
              <a:cs typeface="Arial" pitchFamily="34" charset="0"/>
            </a:endParaRPr>
          </a:p>
          <a:p>
            <a:pPr lvl="1"/>
            <a:endParaRPr lang="en-US" sz="2200" b="1" dirty="0">
              <a:solidFill>
                <a:schemeClr val="bg1"/>
              </a:solidFill>
              <a:latin typeface="Arial" pitchFamily="34" charset="0"/>
              <a:cs typeface="Arial" pitchFamily="34" charset="0"/>
            </a:endParaRPr>
          </a:p>
          <a:p>
            <a:pPr lvl="1"/>
            <a:endParaRPr lang="en-US" sz="2200" dirty="0">
              <a:solidFill>
                <a:schemeClr val="bg1"/>
              </a:solidFill>
              <a:latin typeface="Arial" pitchFamily="34" charset="0"/>
              <a:cs typeface="Arial" pitchFamily="34" charset="0"/>
            </a:endParaRPr>
          </a:p>
          <a:p>
            <a:pPr lvl="1"/>
            <a:endParaRPr lang="en-US" sz="2200" dirty="0">
              <a:latin typeface="Arial" pitchFamily="34" charset="0"/>
              <a:cs typeface="Arial" pitchFamily="34" charset="0"/>
            </a:endParaRPr>
          </a:p>
        </p:txBody>
      </p:sp>
    </p:spTree>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2" name="Content Placeholder 2">
            <a:extLst>
              <a:ext uri="{FF2B5EF4-FFF2-40B4-BE49-F238E27FC236}">
                <a16:creationId xmlns:a16="http://schemas.microsoft.com/office/drawing/2014/main" id="{41ED6BC8-D2B8-4BB8-8EAC-C94DCC9AB912}"/>
              </a:ext>
            </a:extLst>
          </p:cNvPr>
          <p:cNvSpPr>
            <a:spLocks noGrp="1"/>
          </p:cNvSpPr>
          <p:nvPr>
            <p:ph idx="1"/>
          </p:nvPr>
        </p:nvSpPr>
        <p:spPr>
          <a:xfrm>
            <a:off x="1524001" y="654816"/>
            <a:ext cx="7561727" cy="5257800"/>
          </a:xfrm>
        </p:spPr>
        <p:txBody>
          <a:bodyPr>
            <a:normAutofit lnSpcReduction="10000"/>
          </a:bodyPr>
          <a:lstStyle/>
          <a:p>
            <a:pPr marL="0" lvl="0" indent="0"/>
            <a:r>
              <a:rPr lang="en-US" sz="1400" dirty="0">
                <a:solidFill>
                  <a:schemeClr val="bg1"/>
                </a:solidFill>
                <a:latin typeface="Times New Roman"/>
                <a:ea typeface="Times New Roman"/>
              </a:rPr>
              <a:t>Copyright 2019 University of Detroit Mercy</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has been approved for public release and unlimited distribution except as restricted below.</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NO WARRANTY. THIS UNIVERSITY OF DETROIT MERCY AND SOFTWARE ENGINEERING INSTITUTE MATERIAL IS FURNISHED ON AN “AS-IS” BASIS. UNIVERSITY OF DETROIT MERCY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Any reproduction of this material or portions thereof marked with this legend must also reproduce the disclaimers contained on this slide.</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endParaRPr lang="en-US" sz="1200" dirty="0">
              <a:solidFill>
                <a:schemeClr val="bg1"/>
              </a:solidFill>
              <a:ea typeface="ＭＳ Ｐゴシック" pitchFamily="-107" charset="-128"/>
            </a:endParaRPr>
          </a:p>
        </p:txBody>
      </p:sp>
      <p:pic>
        <p:nvPicPr>
          <p:cNvPr id="13" name="Picture 12">
            <a:extLst>
              <a:ext uri="{FF2B5EF4-FFF2-40B4-BE49-F238E27FC236}">
                <a16:creationId xmlns:a16="http://schemas.microsoft.com/office/drawing/2014/main" id="{545C3E99-22FD-4667-B412-A5F88ADF9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6203184"/>
            <a:ext cx="2212765" cy="425144"/>
          </a:xfrm>
          <a:prstGeom prst="rect">
            <a:avLst/>
          </a:prstGeom>
        </p:spPr>
      </p:pic>
    </p:spTree>
    <p:extLst>
      <p:ext uri="{BB962C8B-B14F-4D97-AF65-F5344CB8AC3E}">
        <p14:creationId xmlns:p14="http://schemas.microsoft.com/office/powerpoint/2010/main" val="2435678701"/>
      </p:ext>
    </p:extLst>
  </p:cSld>
  <p:clrMapOvr>
    <a:masterClrMapping/>
  </p:clrMapOvr>
  <p:transition>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Contract Preparation</a:t>
            </a:r>
          </a:p>
        </p:txBody>
      </p:sp>
      <p:sp>
        <p:nvSpPr>
          <p:cNvPr id="19462" name="Text Box 6"/>
          <p:cNvSpPr txBox="1">
            <a:spLocks noChangeArrowheads="1"/>
          </p:cNvSpPr>
          <p:nvPr/>
        </p:nvSpPr>
        <p:spPr bwMode="auto">
          <a:xfrm>
            <a:off x="2048435" y="1328440"/>
            <a:ext cx="6866965" cy="4462760"/>
          </a:xfrm>
          <a:prstGeom prst="rect">
            <a:avLst/>
          </a:prstGeom>
          <a:noFill/>
          <a:ln w="9525">
            <a:noFill/>
            <a:miter lim="800000"/>
            <a:headEnd/>
            <a:tailEnd/>
          </a:ln>
          <a:effectLst/>
        </p:spPr>
        <p:txBody>
          <a:bodyPr wrap="square">
            <a:spAutoFit/>
          </a:bodyPr>
          <a:lstStyle/>
          <a:p>
            <a:pPr marL="350838" lvl="1" indent="-350838">
              <a:buFont typeface="Arial" pitchFamily="34" charset="0"/>
              <a:buChar char="•"/>
            </a:pPr>
            <a:r>
              <a:rPr lang="en-US" sz="2000" dirty="0">
                <a:solidFill>
                  <a:srgbClr val="FFC000"/>
                </a:solidFill>
                <a:latin typeface="Arial" pitchFamily="34" charset="0"/>
                <a:cs typeface="Arial" pitchFamily="34" charset="0"/>
              </a:rPr>
              <a:t>Ensure Adequate Criteria for Source Selection exist</a:t>
            </a:r>
          </a:p>
          <a:p>
            <a:pPr lvl="1">
              <a:buFont typeface="Arial" pitchFamily="34" charset="0"/>
              <a:buChar char="•"/>
            </a:pPr>
            <a:endParaRPr lang="en-US" sz="2000" dirty="0">
              <a:solidFill>
                <a:schemeClr val="bg1"/>
              </a:solidFill>
              <a:latin typeface="Arial" pitchFamily="34" charset="0"/>
              <a:cs typeface="Arial" pitchFamily="34" charset="0"/>
            </a:endParaRPr>
          </a:p>
          <a:p>
            <a:pPr marL="795338" lvl="2" indent="-331788">
              <a:buFont typeface="Arial" pitchFamily="34" charset="0"/>
              <a:buChar char="•"/>
            </a:pPr>
            <a:r>
              <a:rPr lang="en-US" sz="2000" dirty="0">
                <a:solidFill>
                  <a:schemeClr val="bg1"/>
                </a:solidFill>
                <a:latin typeface="Arial" pitchFamily="34" charset="0"/>
                <a:cs typeface="Arial" pitchFamily="34" charset="0"/>
              </a:rPr>
              <a:t>Ensure The Presence of </a:t>
            </a:r>
            <a:r>
              <a:rPr lang="en-US" sz="2000" u="sng" dirty="0">
                <a:solidFill>
                  <a:schemeClr val="bg1"/>
                </a:solidFill>
                <a:latin typeface="Arial" pitchFamily="34" charset="0"/>
                <a:cs typeface="Arial" pitchFamily="34" charset="0"/>
              </a:rPr>
              <a:t>Contract</a:t>
            </a:r>
            <a:r>
              <a:rPr lang="en-US" sz="2000" dirty="0">
                <a:solidFill>
                  <a:schemeClr val="bg1"/>
                </a:solidFill>
                <a:latin typeface="Arial" pitchFamily="34" charset="0"/>
                <a:cs typeface="Arial" pitchFamily="34" charset="0"/>
              </a:rPr>
              <a:t> Performance Evaluation Criteria</a:t>
            </a:r>
          </a:p>
          <a:p>
            <a:pPr marL="795338" lvl="2" indent="-331788">
              <a:buFont typeface="Arial" pitchFamily="34" charset="0"/>
              <a:buChar char="•"/>
            </a:pPr>
            <a:endParaRPr lang="en-US" sz="2000" dirty="0">
              <a:solidFill>
                <a:schemeClr val="bg1"/>
              </a:solidFill>
              <a:latin typeface="Arial" pitchFamily="34" charset="0"/>
              <a:cs typeface="Arial" pitchFamily="34" charset="0"/>
            </a:endParaRPr>
          </a:p>
          <a:p>
            <a:pPr marL="795338" lvl="2" indent="-331788">
              <a:buFont typeface="Arial" pitchFamily="34" charset="0"/>
              <a:buChar char="•"/>
            </a:pPr>
            <a:r>
              <a:rPr lang="en-US" sz="2000" dirty="0">
                <a:solidFill>
                  <a:schemeClr val="bg1"/>
                </a:solidFill>
                <a:latin typeface="Arial" pitchFamily="34" charset="0"/>
                <a:cs typeface="Arial" pitchFamily="34" charset="0"/>
              </a:rPr>
              <a:t>Ensure The Presence of </a:t>
            </a:r>
            <a:r>
              <a:rPr lang="en-US" sz="2000" u="sng" dirty="0">
                <a:solidFill>
                  <a:schemeClr val="bg1"/>
                </a:solidFill>
                <a:latin typeface="Arial" pitchFamily="34" charset="0"/>
                <a:cs typeface="Arial" pitchFamily="34" charset="0"/>
              </a:rPr>
              <a:t>Software Assurance </a:t>
            </a:r>
            <a:r>
              <a:rPr lang="en-US" sz="2000" dirty="0">
                <a:solidFill>
                  <a:schemeClr val="bg1"/>
                </a:solidFill>
                <a:latin typeface="Arial" pitchFamily="34" charset="0"/>
                <a:cs typeface="Arial" pitchFamily="34" charset="0"/>
              </a:rPr>
              <a:t>Evaluation Criteria</a:t>
            </a:r>
          </a:p>
          <a:p>
            <a:pPr lvl="1">
              <a:buFont typeface="Arial" pitchFamily="34" charset="0"/>
              <a:buChar char="•"/>
            </a:pPr>
            <a:endParaRPr lang="en-US" sz="2000" dirty="0">
              <a:solidFill>
                <a:schemeClr val="bg1"/>
              </a:solidFill>
              <a:latin typeface="Arial" pitchFamily="34" charset="0"/>
              <a:cs typeface="Arial" pitchFamily="34" charset="0"/>
            </a:endParaRPr>
          </a:p>
          <a:p>
            <a:pPr marL="350838" lvl="1" indent="-350838">
              <a:buFont typeface="Arial" pitchFamily="34" charset="0"/>
              <a:buChar char="•"/>
            </a:pPr>
            <a:r>
              <a:rPr lang="en-US" sz="2000" dirty="0">
                <a:solidFill>
                  <a:srgbClr val="FFC000"/>
                </a:solidFill>
                <a:latin typeface="Arial" pitchFamily="34" charset="0"/>
                <a:cs typeface="Arial" pitchFamily="34" charset="0"/>
              </a:rPr>
              <a:t>Negotiate Contract</a:t>
            </a:r>
          </a:p>
          <a:p>
            <a:pPr lvl="1">
              <a:buFont typeface="Arial" pitchFamily="34" charset="0"/>
              <a:buChar char="•"/>
            </a:pPr>
            <a:endParaRPr lang="en-US" sz="2000" dirty="0">
              <a:solidFill>
                <a:schemeClr val="bg1"/>
              </a:solidFill>
              <a:latin typeface="Arial" pitchFamily="34" charset="0"/>
              <a:cs typeface="Arial" pitchFamily="34" charset="0"/>
            </a:endParaRPr>
          </a:p>
          <a:p>
            <a:pPr marL="795338" lvl="2" indent="-331788">
              <a:buFont typeface="Arial" pitchFamily="34" charset="0"/>
              <a:buChar char="•"/>
            </a:pPr>
            <a:r>
              <a:rPr lang="en-US" sz="2000" dirty="0">
                <a:solidFill>
                  <a:schemeClr val="bg1"/>
                </a:solidFill>
                <a:latin typeface="Arial" pitchFamily="34" charset="0"/>
                <a:cs typeface="Arial" pitchFamily="34" charset="0"/>
              </a:rPr>
              <a:t>Maximize Competitive Pressure</a:t>
            </a:r>
          </a:p>
          <a:p>
            <a:pPr marL="795338" lvl="1" indent="-331788">
              <a:buFont typeface="Arial" pitchFamily="34" charset="0"/>
              <a:buChar char="•"/>
            </a:pPr>
            <a:endParaRPr lang="en-US" sz="2000" dirty="0">
              <a:solidFill>
                <a:schemeClr val="bg1"/>
              </a:solidFill>
              <a:latin typeface="Arial" pitchFamily="34" charset="0"/>
              <a:cs typeface="Arial" pitchFamily="34" charset="0"/>
            </a:endParaRPr>
          </a:p>
          <a:p>
            <a:pPr marL="795338" lvl="2" indent="-331788">
              <a:buFont typeface="Arial" pitchFamily="34" charset="0"/>
              <a:buChar char="•"/>
            </a:pPr>
            <a:r>
              <a:rPr lang="en-US" sz="2000" dirty="0">
                <a:solidFill>
                  <a:schemeClr val="bg1"/>
                </a:solidFill>
                <a:latin typeface="Arial" pitchFamily="34" charset="0"/>
                <a:cs typeface="Arial" pitchFamily="34" charset="0"/>
              </a:rPr>
              <a:t>Employ Zones of Consideration</a:t>
            </a:r>
          </a:p>
          <a:p>
            <a:endParaRPr lang="en-US" sz="2400" b="1" dirty="0">
              <a:solidFill>
                <a:schemeClr val="bg1"/>
              </a:solidFill>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lvl="1"/>
            <a:endParaRPr lang="en-US" sz="2400" b="1" dirty="0">
              <a:solidFill>
                <a:schemeClr val="bg1"/>
              </a:solidFill>
              <a:latin typeface="Arial" pitchFamily="34" charset="0"/>
              <a:cs typeface="Arial" pitchFamily="34" charset="0"/>
            </a:endParaRPr>
          </a:p>
          <a:p>
            <a:pPr lvl="1"/>
            <a:endParaRPr lang="en-US" sz="2400" b="1" dirty="0">
              <a:solidFill>
                <a:schemeClr val="bg1"/>
              </a:solidFill>
              <a:latin typeface="Arial" pitchFamily="34" charset="0"/>
              <a:cs typeface="Arial" pitchFamily="34" charset="0"/>
            </a:endParaRPr>
          </a:p>
          <a:p>
            <a:pPr lvl="1"/>
            <a:endParaRPr lang="en-US" sz="2400" b="1" dirty="0">
              <a:solidFill>
                <a:schemeClr val="bg1"/>
              </a:solidFill>
              <a:latin typeface="Arial" pitchFamily="34" charset="0"/>
              <a:cs typeface="Arial" pitchFamily="34" charset="0"/>
            </a:endParaRPr>
          </a:p>
          <a:p>
            <a:pPr lvl="1"/>
            <a:endParaRPr lang="en-US" sz="2400" dirty="0">
              <a:solidFill>
                <a:schemeClr val="bg1"/>
              </a:solidFill>
              <a:latin typeface="Arial" pitchFamily="34" charset="0"/>
              <a:cs typeface="Arial" pitchFamily="34" charset="0"/>
            </a:endParaRPr>
          </a:p>
          <a:p>
            <a:pPr lvl="1"/>
            <a:endParaRPr lang="en-US" sz="2400" dirty="0">
              <a:latin typeface="Arial" pitchFamily="34" charset="0"/>
              <a:cs typeface="Arial" pitchFamily="34" charset="0"/>
            </a:endParaRPr>
          </a:p>
        </p:txBody>
      </p:sp>
    </p:spTree>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b="1" dirty="0">
              <a:latin typeface="Arial" pitchFamily="34" charset="0"/>
              <a:cs typeface="Arial" pitchFamily="34" charset="0"/>
            </a:endParaRPr>
          </a:p>
          <a:p>
            <a:pPr algn="ctr" defTabSz="1018824" fontAlgn="auto">
              <a:spcBef>
                <a:spcPts val="0"/>
              </a:spcBef>
              <a:spcAft>
                <a:spcPts val="0"/>
              </a:spcAft>
              <a:defRPr/>
            </a:pPr>
            <a:endParaRPr lang="en-US" b="1" dirty="0">
              <a:latin typeface="Arial" pitchFamily="34" charset="0"/>
              <a:cs typeface="Arial" pitchFamily="34" charset="0"/>
            </a:endParaRPr>
          </a:p>
          <a:p>
            <a:pPr algn="ctr" defTabSz="1018824" fontAlgn="auto">
              <a:spcBef>
                <a:spcPts val="0"/>
              </a:spcBef>
              <a:spcAft>
                <a:spcPts val="0"/>
              </a:spcAft>
              <a:defRPr/>
            </a:pPr>
            <a:endParaRPr lang="en-US" b="1" dirty="0">
              <a:latin typeface="Arial" pitchFamily="34" charset="0"/>
              <a:cs typeface="Arial" pitchFamily="34" charset="0"/>
            </a:endParaRPr>
          </a:p>
          <a:p>
            <a:pPr algn="ctr" defTabSz="1018824" fontAlgn="auto">
              <a:spcBef>
                <a:spcPts val="0"/>
              </a:spcBef>
              <a:spcAft>
                <a:spcPts val="0"/>
              </a:spcAft>
              <a:defRPr/>
            </a:pPr>
            <a:endParaRPr lang="en-US" b="1" dirty="0">
              <a:latin typeface="Arial" pitchFamily="34" charset="0"/>
              <a:cs typeface="Arial" pitchFamily="34" charset="0"/>
            </a:endParaRPr>
          </a:p>
          <a:p>
            <a:pPr algn="ctr" defTabSz="1018824" fontAlgn="auto">
              <a:spcBef>
                <a:spcPts val="0"/>
              </a:spcBef>
              <a:spcAft>
                <a:spcPts val="0"/>
              </a:spcAft>
              <a:defRPr/>
            </a:pPr>
            <a:endParaRPr lang="en-US" b="1" dirty="0">
              <a:latin typeface="Arial" pitchFamily="34" charset="0"/>
              <a:cs typeface="Arial" pitchFamily="34" charset="0"/>
            </a:endParaRPr>
          </a:p>
          <a:p>
            <a:pPr algn="ctr" defTabSz="1018824" fontAlgn="auto">
              <a:spcBef>
                <a:spcPts val="0"/>
              </a:spcBef>
              <a:spcAft>
                <a:spcPts val="0"/>
              </a:spcAft>
              <a:defRPr/>
            </a:pPr>
            <a:endParaRPr lang="en-US" b="1" dirty="0">
              <a:latin typeface="Arial" pitchFamily="34" charset="0"/>
              <a:cs typeface="Arial" pitchFamily="34" charset="0"/>
            </a:endParaRPr>
          </a:p>
          <a:p>
            <a:pPr algn="ctr" defTabSz="1018824" fontAlgn="auto">
              <a:spcBef>
                <a:spcPts val="0"/>
              </a:spcBef>
              <a:spcAft>
                <a:spcPts val="0"/>
              </a:spcAft>
              <a:defRPr/>
            </a:pPr>
            <a:endParaRPr lang="en-US" b="1" dirty="0">
              <a:latin typeface="Arial" pitchFamily="34" charset="0"/>
              <a:cs typeface="Arial" pitchFamily="34" charset="0"/>
            </a:endParaRPr>
          </a:p>
          <a:p>
            <a:pPr algn="ctr" defTabSz="1018824" fontAlgn="auto">
              <a:spcBef>
                <a:spcPts val="0"/>
              </a:spcBef>
              <a:spcAft>
                <a:spcPts val="0"/>
              </a:spcAft>
              <a:defRPr/>
            </a:pPr>
            <a:endParaRPr lang="en-US" b="1" dirty="0">
              <a:latin typeface="Arial" pitchFamily="34" charset="0"/>
              <a:cs typeface="Arial" pitchFamily="34" charset="0"/>
            </a:endParaRPr>
          </a:p>
          <a:p>
            <a:pPr marL="457200" indent="-457200" defTabSz="1018824" fontAlgn="auto">
              <a:spcBef>
                <a:spcPts val="0"/>
              </a:spcBef>
              <a:spcAft>
                <a:spcPts val="0"/>
              </a:spcAft>
              <a:defRPr/>
            </a:pPr>
            <a:r>
              <a:rPr lang="en-US" sz="2400" b="1" dirty="0">
                <a:latin typeface="Arial" pitchFamily="34" charset="0"/>
                <a:cs typeface="Arial" pitchFamily="34" charset="0"/>
              </a:rPr>
              <a:t>	</a:t>
            </a:r>
          </a:p>
          <a:p>
            <a:pPr marL="457200" indent="-457200" defTabSz="1018824" fontAlgn="auto">
              <a:spcBef>
                <a:spcPts val="0"/>
              </a:spcBef>
              <a:spcAft>
                <a:spcPts val="0"/>
              </a:spcAft>
              <a:defRPr/>
            </a:pPr>
            <a:endParaRPr lang="en-US" sz="2400" b="1" dirty="0">
              <a:latin typeface="Arial" pitchFamily="34" charset="0"/>
              <a:cs typeface="Arial" pitchFamily="34" charset="0"/>
            </a:endParaRPr>
          </a:p>
          <a:p>
            <a:pPr marL="457200" indent="-457200" defTabSz="1018824" fontAlgn="auto">
              <a:spcBef>
                <a:spcPts val="0"/>
              </a:spcBef>
              <a:spcAft>
                <a:spcPts val="0"/>
              </a:spcAft>
              <a:defRPr/>
            </a:pPr>
            <a:r>
              <a:rPr lang="en-US" sz="2400" b="1" dirty="0">
                <a:latin typeface="Arial" pitchFamily="34" charset="0"/>
                <a:cs typeface="Arial" pitchFamily="34" charset="0"/>
              </a:rPr>
              <a:t>	</a:t>
            </a:r>
            <a:endParaRPr lang="en-US" sz="2400"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9531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Monitoring</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50838" lvl="1" indent="-350838">
              <a:buFont typeface="Arial" pitchFamily="34" charset="0"/>
              <a:buChar char="•"/>
            </a:pPr>
            <a:r>
              <a:rPr lang="en-US" sz="2200" dirty="0">
                <a:solidFill>
                  <a:srgbClr val="FFC000"/>
                </a:solidFill>
                <a:latin typeface="Arial" pitchFamily="34" charset="0"/>
                <a:cs typeface="Arial" pitchFamily="34" charset="0"/>
              </a:rPr>
              <a:t>Develop an Individual Plan for Software Assurance Testing and Reviews </a:t>
            </a:r>
          </a:p>
          <a:p>
            <a:pPr marL="350838" lvl="1" indent="-350838">
              <a:buFont typeface="Arial" pitchFamily="34" charset="0"/>
              <a:buChar char="•"/>
            </a:pPr>
            <a:endParaRPr lang="en-US" sz="2200" dirty="0">
              <a:solidFill>
                <a:srgbClr val="FFC000"/>
              </a:solidFill>
              <a:latin typeface="Arial" pitchFamily="34" charset="0"/>
              <a:cs typeface="Arial" pitchFamily="34" charset="0"/>
            </a:endParaRPr>
          </a:p>
          <a:p>
            <a:pPr marL="350838" lvl="1" indent="-350838">
              <a:buFont typeface="Arial" pitchFamily="34" charset="0"/>
              <a:buChar char="•"/>
            </a:pPr>
            <a:r>
              <a:rPr lang="en-US" sz="2200" dirty="0">
                <a:solidFill>
                  <a:srgbClr val="FFC000"/>
                </a:solidFill>
                <a:latin typeface="Arial" pitchFamily="34" charset="0"/>
                <a:cs typeface="Arial" pitchFamily="34" charset="0"/>
              </a:rPr>
              <a:t>Develop an Individual Plan for Software Assurance Audits</a:t>
            </a:r>
          </a:p>
          <a:p>
            <a:pPr marL="350838" lvl="1" indent="-350838">
              <a:buFont typeface="Arial" pitchFamily="34" charset="0"/>
              <a:buChar char="•"/>
            </a:pPr>
            <a:endParaRPr lang="en-US" sz="2200" dirty="0">
              <a:solidFill>
                <a:srgbClr val="FFC000"/>
              </a:solidFill>
              <a:latin typeface="Arial" pitchFamily="34" charset="0"/>
              <a:cs typeface="Arial" pitchFamily="34" charset="0"/>
            </a:endParaRPr>
          </a:p>
          <a:p>
            <a:pPr marL="350838" lvl="1" indent="-350838">
              <a:buFont typeface="Arial" pitchFamily="34" charset="0"/>
              <a:buChar char="•"/>
            </a:pPr>
            <a:r>
              <a:rPr lang="en-US" sz="2200" dirty="0">
                <a:solidFill>
                  <a:srgbClr val="FFC000"/>
                </a:solidFill>
                <a:latin typeface="Arial" pitchFamily="34" charset="0"/>
                <a:cs typeface="Arial" pitchFamily="34" charset="0"/>
              </a:rPr>
              <a:t>Develop An Individual Plan for Monitoring and Control of any Sub-Contractors</a:t>
            </a:r>
          </a:p>
        </p:txBody>
      </p:sp>
    </p:spTree>
  </p:cSld>
  <p:clrMapOvr>
    <a:masterClrMapping/>
  </p:clrMapOvr>
  <p:transition>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Verdana" pitchFamily="34" charset="0"/>
              </a:rPr>
              <a:t>Monitoring</a:t>
            </a: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11188" y="1371603"/>
            <a:ext cx="7032812" cy="43433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7663" lvl="1" indent="-347663">
              <a:buFont typeface="Arial" pitchFamily="34" charset="0"/>
              <a:buChar char="•"/>
            </a:pPr>
            <a:r>
              <a:rPr lang="en-US" sz="2200" dirty="0">
                <a:solidFill>
                  <a:srgbClr val="FFC000"/>
                </a:solidFill>
                <a:latin typeface="Arial" panose="020B0604020202020204" pitchFamily="34" charset="0"/>
                <a:cs typeface="Arial" panose="020B0604020202020204" pitchFamily="34" charset="0"/>
              </a:rPr>
              <a:t>Specify how Frequently Software Assurance Risks will be Assessed </a:t>
            </a:r>
          </a:p>
          <a:p>
            <a:pPr marL="347663" lvl="1" indent="-347663">
              <a:buFont typeface="Arial" pitchFamily="34" charset="0"/>
              <a:buChar char="•"/>
            </a:pPr>
            <a:endParaRPr lang="en-US" sz="2200" dirty="0">
              <a:solidFill>
                <a:srgbClr val="FFC000"/>
              </a:solidFill>
              <a:latin typeface="Arial" panose="020B0604020202020204" pitchFamily="34" charset="0"/>
              <a:cs typeface="Arial" panose="020B0604020202020204" pitchFamily="34" charset="0"/>
            </a:endParaRPr>
          </a:p>
          <a:p>
            <a:pPr marL="347663" lvl="1" indent="-347663">
              <a:buFont typeface="Arial" pitchFamily="34" charset="0"/>
              <a:buChar char="•"/>
            </a:pPr>
            <a:r>
              <a:rPr lang="en-US" sz="2200" dirty="0">
                <a:solidFill>
                  <a:srgbClr val="FFC000"/>
                </a:solidFill>
                <a:latin typeface="Arial" panose="020B0604020202020204" pitchFamily="34" charset="0"/>
                <a:cs typeface="Arial" panose="020B0604020202020204" pitchFamily="34" charset="0"/>
              </a:rPr>
              <a:t>Specify what will be reviewed (from a software assurance perspective)</a:t>
            </a:r>
          </a:p>
          <a:p>
            <a:pPr marL="347663" lvl="1" indent="-347663">
              <a:buFont typeface="Arial" pitchFamily="34" charset="0"/>
              <a:buChar char="•"/>
            </a:pPr>
            <a:endParaRPr lang="en-US" sz="2200" dirty="0">
              <a:solidFill>
                <a:srgbClr val="FFC000"/>
              </a:solidFill>
              <a:latin typeface="Arial" panose="020B0604020202020204" pitchFamily="34" charset="0"/>
              <a:cs typeface="Arial" panose="020B0604020202020204" pitchFamily="34" charset="0"/>
            </a:endParaRPr>
          </a:p>
          <a:p>
            <a:pPr marL="347663" lvl="1" indent="-347663">
              <a:buFont typeface="Arial" pitchFamily="34" charset="0"/>
              <a:buChar char="•"/>
            </a:pPr>
            <a:r>
              <a:rPr lang="en-US" sz="2200" dirty="0">
                <a:solidFill>
                  <a:srgbClr val="FFC000"/>
                </a:solidFill>
                <a:latin typeface="Arial" panose="020B0604020202020204" pitchFamily="34" charset="0"/>
                <a:cs typeface="Arial" panose="020B0604020202020204" pitchFamily="34" charset="0"/>
              </a:rPr>
              <a:t>Specify how Frequently the Software Risk Management Plan will be updated </a:t>
            </a:r>
          </a:p>
          <a:p>
            <a:pPr marL="347663" lvl="1" indent="-347663">
              <a:buFont typeface="Arial" pitchFamily="34" charset="0"/>
              <a:buChar char="•"/>
            </a:pPr>
            <a:endParaRPr lang="en-US" sz="2200" dirty="0">
              <a:solidFill>
                <a:srgbClr val="FFC000"/>
              </a:solidFill>
              <a:latin typeface="Arial" panose="020B0604020202020204" pitchFamily="34" charset="0"/>
              <a:cs typeface="Arial" panose="020B0604020202020204" pitchFamily="34" charset="0"/>
            </a:endParaRPr>
          </a:p>
          <a:p>
            <a:pPr marL="347663" lvl="1" indent="-347663">
              <a:buFont typeface="Arial" pitchFamily="34" charset="0"/>
              <a:buChar char="•"/>
            </a:pPr>
            <a:r>
              <a:rPr lang="en-US" sz="2200" dirty="0">
                <a:solidFill>
                  <a:srgbClr val="FFC000"/>
                </a:solidFill>
                <a:latin typeface="Arial" panose="020B0604020202020204" pitchFamily="34" charset="0"/>
                <a:cs typeface="Arial" panose="020B0604020202020204" pitchFamily="34" charset="0"/>
              </a:rPr>
              <a:t>Specify the Role of Software Assurance Certification and Accreditation</a:t>
            </a:r>
          </a:p>
          <a:p>
            <a:pPr lvl="1"/>
            <a:endParaRPr lang="en-US" sz="2400" dirty="0">
              <a:solidFill>
                <a:schemeClr val="bg1"/>
              </a:solidFill>
              <a:latin typeface="+mn-lt"/>
            </a:endParaRPr>
          </a:p>
        </p:txBody>
      </p:sp>
    </p:spTree>
  </p:cSld>
  <p:clrMapOvr>
    <a:masterClrMapping/>
  </p:clrMapOvr>
  <p:transition>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Monitoring</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50838" lvl="1" indent="-350838">
              <a:buFont typeface="Arial" pitchFamily="34" charset="0"/>
              <a:buChar char="•"/>
            </a:pPr>
            <a:r>
              <a:rPr lang="en-US" sz="2200" dirty="0">
                <a:solidFill>
                  <a:srgbClr val="FFC000"/>
                </a:solidFill>
                <a:latin typeface="Arial" pitchFamily="34" charset="0"/>
                <a:cs typeface="Arial" pitchFamily="34" charset="0"/>
              </a:rPr>
              <a:t>Specify how frequently the Supplier will provide Assurance Reports </a:t>
            </a:r>
          </a:p>
          <a:p>
            <a:pPr marL="350838" lvl="1" indent="-350838">
              <a:buFont typeface="Arial" pitchFamily="34" charset="0"/>
              <a:buChar char="•"/>
            </a:pPr>
            <a:endParaRPr lang="en-US" sz="2200" dirty="0">
              <a:solidFill>
                <a:srgbClr val="FFC000"/>
              </a:solidFill>
              <a:latin typeface="Arial" pitchFamily="34" charset="0"/>
              <a:cs typeface="Arial" pitchFamily="34" charset="0"/>
            </a:endParaRPr>
          </a:p>
          <a:p>
            <a:pPr marL="350838" lvl="1" indent="-350838">
              <a:buFont typeface="Arial" pitchFamily="34" charset="0"/>
              <a:buChar char="•"/>
            </a:pPr>
            <a:r>
              <a:rPr lang="en-US" sz="2200" dirty="0">
                <a:solidFill>
                  <a:srgbClr val="FFC000"/>
                </a:solidFill>
                <a:latin typeface="Arial" pitchFamily="34" charset="0"/>
                <a:cs typeface="Arial" pitchFamily="34" charset="0"/>
              </a:rPr>
              <a:t>Specify how Software Assurance Savings will be measured </a:t>
            </a:r>
          </a:p>
          <a:p>
            <a:pPr marL="350838" lvl="1" indent="-350838">
              <a:buFont typeface="Arial" pitchFamily="34" charset="0"/>
              <a:buChar char="•"/>
            </a:pPr>
            <a:endParaRPr lang="en-US" sz="2200" dirty="0">
              <a:solidFill>
                <a:srgbClr val="FFC000"/>
              </a:solidFill>
              <a:latin typeface="Arial" pitchFamily="34" charset="0"/>
              <a:cs typeface="Arial" pitchFamily="34" charset="0"/>
            </a:endParaRPr>
          </a:p>
          <a:p>
            <a:pPr marL="350838" lvl="1" indent="-350838">
              <a:buFont typeface="Arial" pitchFamily="34" charset="0"/>
              <a:buChar char="•"/>
            </a:pPr>
            <a:r>
              <a:rPr lang="en-US" sz="2200" dirty="0">
                <a:solidFill>
                  <a:srgbClr val="FFC000"/>
                </a:solidFill>
                <a:latin typeface="Arial" pitchFamily="34" charset="0"/>
                <a:cs typeface="Arial" pitchFamily="34" charset="0"/>
              </a:rPr>
              <a:t>Define a mechanism for elevating software assurance issues</a:t>
            </a:r>
          </a:p>
          <a:p>
            <a:pPr lvl="1"/>
            <a:endParaRPr lang="en-US" sz="2000" dirty="0">
              <a:solidFill>
                <a:schemeClr val="bg1"/>
              </a:solidFill>
              <a:latin typeface="Arial" pitchFamily="34" charset="0"/>
              <a:cs typeface="Arial" pitchFamily="34" charset="0"/>
            </a:endParaRPr>
          </a:p>
          <a:p>
            <a:pPr lvl="1"/>
            <a:endParaRPr lang="en-US" sz="2000" dirty="0">
              <a:solidFill>
                <a:schemeClr val="bg1"/>
              </a:solidFill>
              <a:latin typeface="Arial" pitchFamily="34" charset="0"/>
              <a:cs typeface="Arial" pitchFamily="34" charset="0"/>
            </a:endParaRPr>
          </a:p>
        </p:txBody>
      </p:sp>
    </p:spTree>
  </p:cSld>
  <p:clrMapOvr>
    <a:masterClrMapping/>
  </p:clrMapOvr>
  <p:transition>
    <p:pull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Monitoring</a:t>
            </a: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lvl="1"/>
            <a:endParaRPr lang="en-US" sz="2000" b="1" dirty="0">
              <a:solidFill>
                <a:schemeClr val="bg1"/>
              </a:solidFill>
              <a:latin typeface="Arial" pitchFamily="34" charset="0"/>
              <a:cs typeface="Arial" pitchFamily="34" charset="0"/>
            </a:endParaRPr>
          </a:p>
          <a:p>
            <a:pPr marL="344488" lvl="1" indent="-338138">
              <a:buFont typeface="Arial" pitchFamily="34" charset="0"/>
              <a:buChar char="•"/>
            </a:pPr>
            <a:r>
              <a:rPr lang="en-US" sz="2200" dirty="0">
                <a:solidFill>
                  <a:srgbClr val="FFC000"/>
                </a:solidFill>
                <a:latin typeface="Arial" pitchFamily="34" charset="0"/>
                <a:cs typeface="Arial" pitchFamily="34" charset="0"/>
              </a:rPr>
              <a:t>Implement a Problem Resolution Process</a:t>
            </a:r>
          </a:p>
          <a:p>
            <a:pPr lvl="1">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Specify how Problem Resolutions and Corrective Action will be Monitored</a:t>
            </a:r>
          </a:p>
          <a:p>
            <a:pPr marL="795338" lvl="1" indent="-338138">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Specify the Circumstances for Conducting any Software Assurance Intelligence Updates</a:t>
            </a:r>
            <a:r>
              <a:rPr lang="en-US" sz="2200" dirty="0">
                <a:solidFill>
                  <a:srgbClr val="FFC000"/>
                </a:solidFill>
                <a:latin typeface="Arial" pitchFamily="34" charset="0"/>
                <a:cs typeface="Arial" pitchFamily="34" charset="0"/>
              </a:rPr>
              <a:t> </a:t>
            </a:r>
          </a:p>
          <a:p>
            <a:pPr lvl="1"/>
            <a:endParaRPr lang="en-US" sz="2000" b="1" dirty="0">
              <a:solidFill>
                <a:schemeClr val="bg1"/>
              </a:solidFill>
              <a:latin typeface="Arial" pitchFamily="34" charset="0"/>
              <a:cs typeface="Arial" pitchFamily="34" charset="0"/>
            </a:endParaRPr>
          </a:p>
        </p:txBody>
      </p:sp>
    </p:spTree>
  </p:cSld>
  <p:clrMapOvr>
    <a:masterClrMapping/>
  </p:clrMapOvr>
  <p:transition>
    <p:pull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Monitoring</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70821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50838" lvl="1" indent="-350838">
              <a:buFont typeface="Arial" pitchFamily="34" charset="0"/>
              <a:buChar char="•"/>
            </a:pPr>
            <a:r>
              <a:rPr lang="en-US" sz="2200" dirty="0">
                <a:solidFill>
                  <a:srgbClr val="FFC000"/>
                </a:solidFill>
                <a:latin typeface="Arial" pitchFamily="34" charset="0"/>
                <a:cs typeface="Arial" pitchFamily="34" charset="0"/>
              </a:rPr>
              <a:t>Develop a Process to Ensure the Competence of the Software Assurance professional(s) on the project</a:t>
            </a:r>
          </a:p>
          <a:p>
            <a:pPr lvl="1">
              <a:buFont typeface="Arial" pitchFamily="34" charset="0"/>
              <a:buChar char="•"/>
            </a:pPr>
            <a:endParaRPr lang="en-US" sz="2200" dirty="0">
              <a:solidFill>
                <a:schemeClr val="bg1"/>
              </a:solidFill>
              <a:latin typeface="Arial" pitchFamily="34" charset="0"/>
              <a:cs typeface="Arial" pitchFamily="34" charset="0"/>
            </a:endParaRPr>
          </a:p>
          <a:p>
            <a:pPr marL="795338" lvl="2" indent="-331788">
              <a:buFont typeface="Arial" pitchFamily="34" charset="0"/>
              <a:buChar char="•"/>
            </a:pPr>
            <a:r>
              <a:rPr lang="en-US" sz="2200" dirty="0">
                <a:solidFill>
                  <a:schemeClr val="bg1"/>
                </a:solidFill>
                <a:latin typeface="Arial" pitchFamily="34" charset="0"/>
                <a:cs typeface="Arial" pitchFamily="34" charset="0"/>
              </a:rPr>
              <a:t>Specify how to identify key software personnel</a:t>
            </a:r>
          </a:p>
          <a:p>
            <a:pPr marL="795338" lvl="2" indent="-331788">
              <a:buFont typeface="Arial" pitchFamily="34" charset="0"/>
              <a:buChar char="•"/>
            </a:pPr>
            <a:endParaRPr lang="en-US" sz="2200" dirty="0">
              <a:solidFill>
                <a:schemeClr val="bg1"/>
              </a:solidFill>
              <a:latin typeface="Arial" pitchFamily="34" charset="0"/>
              <a:cs typeface="Arial" pitchFamily="34" charset="0"/>
            </a:endParaRPr>
          </a:p>
          <a:p>
            <a:pPr marL="795338" lvl="2" indent="-331788">
              <a:buFont typeface="Arial" pitchFamily="34" charset="0"/>
              <a:buChar char="•"/>
            </a:pPr>
            <a:r>
              <a:rPr lang="en-US" sz="2200" dirty="0">
                <a:solidFill>
                  <a:schemeClr val="bg1"/>
                </a:solidFill>
                <a:latin typeface="Arial" pitchFamily="34" charset="0"/>
                <a:cs typeface="Arial" pitchFamily="34" charset="0"/>
              </a:rPr>
              <a:t>Specify how key personnel will be monitored</a:t>
            </a:r>
          </a:p>
          <a:p>
            <a:pPr marL="795338" lvl="2" indent="-331788">
              <a:buFont typeface="Arial" pitchFamily="34" charset="0"/>
              <a:buChar char="•"/>
            </a:pPr>
            <a:endParaRPr lang="en-US" sz="2200" dirty="0">
              <a:solidFill>
                <a:schemeClr val="bg1"/>
              </a:solidFill>
              <a:latin typeface="Arial" pitchFamily="34" charset="0"/>
              <a:cs typeface="Arial" pitchFamily="34" charset="0"/>
            </a:endParaRPr>
          </a:p>
          <a:p>
            <a:pPr marL="795338" lvl="2" indent="-331788">
              <a:buFont typeface="Arial" pitchFamily="34" charset="0"/>
              <a:buChar char="•"/>
            </a:pPr>
            <a:r>
              <a:rPr lang="en-US" sz="2200" dirty="0">
                <a:solidFill>
                  <a:schemeClr val="bg1"/>
                </a:solidFill>
                <a:latin typeface="Arial" pitchFamily="34" charset="0"/>
                <a:cs typeface="Arial" pitchFamily="34" charset="0"/>
              </a:rPr>
              <a:t>Specify how capability level will be Maintained</a:t>
            </a:r>
          </a:p>
          <a:p>
            <a:pPr marL="795338" lvl="2" indent="-331788">
              <a:buFont typeface="Arial" pitchFamily="34" charset="0"/>
              <a:buChar char="•"/>
            </a:pPr>
            <a:endParaRPr lang="en-US" sz="2200" dirty="0">
              <a:solidFill>
                <a:schemeClr val="bg1"/>
              </a:solidFill>
              <a:latin typeface="Arial" pitchFamily="34" charset="0"/>
              <a:cs typeface="Arial" pitchFamily="34" charset="0"/>
            </a:endParaRPr>
          </a:p>
          <a:p>
            <a:pPr marL="795338" lvl="2" indent="-331788">
              <a:buFont typeface="Arial" pitchFamily="34" charset="0"/>
              <a:buChar char="•"/>
            </a:pPr>
            <a:r>
              <a:rPr lang="en-US" sz="2200" dirty="0">
                <a:solidFill>
                  <a:schemeClr val="bg1"/>
                </a:solidFill>
                <a:latin typeface="Arial" pitchFamily="34" charset="0"/>
                <a:cs typeface="Arial" pitchFamily="34" charset="0"/>
              </a:rPr>
              <a:t>Specify how a software assurance training program will be monitored</a:t>
            </a:r>
          </a:p>
          <a:p>
            <a:r>
              <a:rPr lang="en-US" sz="2000" dirty="0">
                <a:latin typeface="Arial" pitchFamily="34" charset="0"/>
                <a:cs typeface="Arial" pitchFamily="34" charset="0"/>
              </a:rPr>
              <a:t> </a:t>
            </a:r>
          </a:p>
        </p:txBody>
      </p:sp>
    </p:spTree>
  </p:cSld>
  <p:clrMapOvr>
    <a:masterClrMapping/>
  </p:clrMapOvr>
  <p:transition>
    <p:pull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7"/>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Acceptance and Installation</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lvl="0" indent="-344488">
              <a:buFont typeface="Arial" pitchFamily="34" charset="0"/>
              <a:buChar char="•"/>
            </a:pPr>
            <a:r>
              <a:rPr lang="en-US" sz="2200" dirty="0">
                <a:solidFill>
                  <a:srgbClr val="FFC000"/>
                </a:solidFill>
                <a:latin typeface="Arial" pitchFamily="34" charset="0"/>
                <a:cs typeface="Arial" pitchFamily="34" charset="0"/>
              </a:rPr>
              <a:t>Deliver the product or service in accordance with Contract criteria </a:t>
            </a:r>
            <a:r>
              <a:rPr lang="en-US" sz="2200" dirty="0">
                <a:solidFill>
                  <a:schemeClr val="bg1"/>
                </a:solidFill>
                <a:latin typeface="Arial" pitchFamily="34" charset="0"/>
                <a:cs typeface="Arial" pitchFamily="34" charset="0"/>
              </a:rPr>
              <a:t>(Supplier)</a:t>
            </a:r>
          </a:p>
          <a:p>
            <a:pPr marL="344488" lvl="0" indent="-344488">
              <a:buFont typeface="Arial" pitchFamily="34" charset="0"/>
              <a:buChar char="•"/>
            </a:pPr>
            <a:endParaRPr lang="en-US" sz="2200" dirty="0">
              <a:solidFill>
                <a:srgbClr val="FFC000"/>
              </a:solidFill>
              <a:latin typeface="Arial" pitchFamily="34" charset="0"/>
              <a:cs typeface="Arial" pitchFamily="34" charset="0"/>
            </a:endParaRPr>
          </a:p>
          <a:p>
            <a:pPr marL="344488" indent="-344488">
              <a:buFont typeface="Arial" pitchFamily="34" charset="0"/>
              <a:buChar char="•"/>
            </a:pPr>
            <a:r>
              <a:rPr lang="en-US" sz="2200" dirty="0">
                <a:solidFill>
                  <a:srgbClr val="FFC000"/>
                </a:solidFill>
                <a:latin typeface="Arial" pitchFamily="34" charset="0"/>
                <a:cs typeface="Arial" pitchFamily="34" charset="0"/>
              </a:rPr>
              <a:t>Execute acceptance process based on the acceptance strategy defined by the contract </a:t>
            </a:r>
            <a:r>
              <a:rPr lang="en-US" sz="2200" dirty="0">
                <a:solidFill>
                  <a:schemeClr val="bg1"/>
                </a:solidFill>
                <a:latin typeface="Arial" pitchFamily="34" charset="0"/>
                <a:cs typeface="Arial" pitchFamily="34" charset="0"/>
              </a:rPr>
              <a:t>(Acquirer)</a:t>
            </a:r>
          </a:p>
          <a:p>
            <a:pPr marL="344488" indent="-344488">
              <a:buFont typeface="Arial" pitchFamily="34" charset="0"/>
              <a:buChar char="•"/>
            </a:pPr>
            <a:endParaRPr lang="en-US" sz="2200" dirty="0">
              <a:solidFill>
                <a:srgbClr val="FFC000"/>
              </a:solidFill>
              <a:latin typeface="Arial" pitchFamily="34" charset="0"/>
              <a:cs typeface="Arial" pitchFamily="34" charset="0"/>
            </a:endParaRPr>
          </a:p>
          <a:p>
            <a:pPr marL="344488" indent="-344488">
              <a:buFont typeface="Arial" pitchFamily="34" charset="0"/>
              <a:buChar char="•"/>
            </a:pPr>
            <a:r>
              <a:rPr lang="en-US" sz="2200" dirty="0">
                <a:solidFill>
                  <a:srgbClr val="FFC000"/>
                </a:solidFill>
                <a:latin typeface="Arial" pitchFamily="34" charset="0"/>
                <a:cs typeface="Arial" pitchFamily="34" charset="0"/>
              </a:rPr>
              <a:t>Evaluate Deliverable based on the Acceptance criteria defined in the contract </a:t>
            </a:r>
            <a:r>
              <a:rPr lang="en-US" sz="2200" dirty="0">
                <a:solidFill>
                  <a:schemeClr val="bg1"/>
                </a:solidFill>
                <a:latin typeface="Arial" pitchFamily="34" charset="0"/>
                <a:cs typeface="Arial" pitchFamily="34" charset="0"/>
              </a:rPr>
              <a:t>(Acquirer/Supplier)</a:t>
            </a:r>
          </a:p>
          <a:p>
            <a:pPr lvl="0"/>
            <a:endParaRPr lang="en-US" sz="2000" dirty="0">
              <a:solidFill>
                <a:schemeClr val="bg1"/>
              </a:solidFill>
              <a:latin typeface="Arial" pitchFamily="34" charset="0"/>
              <a:cs typeface="Arial" pitchFamily="34" charset="0"/>
            </a:endParaRPr>
          </a:p>
          <a:p>
            <a:pPr lvl="0"/>
            <a:endParaRPr lang="en-US" sz="2400" dirty="0">
              <a:solidFill>
                <a:schemeClr val="bg1"/>
              </a:solidFill>
              <a:latin typeface="Arial" pitchFamily="34" charset="0"/>
              <a:cs typeface="Arial" pitchFamily="34" charset="0"/>
            </a:endParaRPr>
          </a:p>
        </p:txBody>
      </p:sp>
    </p:spTree>
  </p:cSld>
  <p:clrMapOvr>
    <a:masterClrMapping/>
  </p:clrMapOvr>
  <p:transition>
    <p:pull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7"/>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Acceptance and Installation</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70821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lvl="0" indent="-344488">
              <a:buFont typeface="Arial" pitchFamily="34" charset="0"/>
              <a:buChar char="•"/>
            </a:pPr>
            <a:r>
              <a:rPr lang="en-US" sz="2200" dirty="0">
                <a:solidFill>
                  <a:srgbClr val="FFC000"/>
                </a:solidFill>
                <a:latin typeface="Arial" pitchFamily="34" charset="0"/>
                <a:cs typeface="Arial" pitchFamily="34" charset="0"/>
              </a:rPr>
              <a:t>Conduct acceptance reviews and testing of the deliverable</a:t>
            </a:r>
          </a:p>
          <a:p>
            <a:pPr lvl="1">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The extent of supplier involvement in acceptance process should be defined in the contract</a:t>
            </a:r>
          </a:p>
          <a:p>
            <a:pPr marL="795338" lvl="1" indent="-338138">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Test cases, test data, test procedures, and test environment recommendations should be included in the contract</a:t>
            </a:r>
          </a:p>
          <a:p>
            <a:pPr marL="795338" lvl="1" indent="-338138">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Contractual Compliance of the Delivered Product or Service should be proven based on Evidence</a:t>
            </a:r>
          </a:p>
        </p:txBody>
      </p:sp>
    </p:spTree>
  </p:cSld>
  <p:clrMapOvr>
    <a:masterClrMapping/>
  </p:clrMapOvr>
  <p:transition>
    <p:pull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7"/>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Acceptance and Installation</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902824"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lvl="0" indent="-344488">
              <a:buFont typeface="Arial" pitchFamily="34" charset="0"/>
              <a:buChar char="•"/>
            </a:pPr>
            <a:r>
              <a:rPr lang="en-US" sz="2200" dirty="0">
                <a:solidFill>
                  <a:srgbClr val="FFC000"/>
                </a:solidFill>
                <a:latin typeface="Arial" pitchFamily="34" charset="0"/>
                <a:cs typeface="Arial" pitchFamily="34" charset="0"/>
              </a:rPr>
              <a:t>Accept product, or service when all acceptance conditions are satisfied</a:t>
            </a:r>
          </a:p>
          <a:p>
            <a:pPr lvl="0">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Make payment or provide other agreed consideration to the supplier for the product or service rendered</a:t>
            </a:r>
          </a:p>
          <a:p>
            <a:pPr marL="795338" lvl="1" indent="-338138">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Transfer Responsibility for the Deliverable to the Acquirer as Specified in the Contract</a:t>
            </a:r>
          </a:p>
          <a:p>
            <a:pPr marL="795338" lvl="1" indent="-338138">
              <a:buFont typeface="Arial" pitchFamily="34" charset="0"/>
              <a:buChar char="•"/>
            </a:pPr>
            <a:endParaRPr lang="en-US" sz="2200" dirty="0">
              <a:solidFill>
                <a:schemeClr val="bg1"/>
              </a:solidFill>
              <a:latin typeface="Arial" pitchFamily="34" charset="0"/>
              <a:cs typeface="Arial" pitchFamily="34" charset="0"/>
            </a:endParaRPr>
          </a:p>
          <a:p>
            <a:pPr marL="795338" lvl="1" indent="-338138">
              <a:buFont typeface="Arial" pitchFamily="34" charset="0"/>
              <a:buChar char="•"/>
            </a:pPr>
            <a:r>
              <a:rPr lang="en-US" sz="2200" dirty="0">
                <a:solidFill>
                  <a:schemeClr val="bg1"/>
                </a:solidFill>
                <a:latin typeface="Arial" pitchFamily="34" charset="0"/>
                <a:cs typeface="Arial" pitchFamily="34" charset="0"/>
              </a:rPr>
              <a:t>Transfer Responsibility for the Configuration Management of the Deliverable to the Acquirer as Specified in the Contract</a:t>
            </a:r>
          </a:p>
          <a:p>
            <a:pPr lvl="0"/>
            <a:endParaRPr lang="en-US" sz="2400" b="1" dirty="0">
              <a:solidFill>
                <a:srgbClr val="FFC000"/>
              </a:solidFill>
              <a:latin typeface="Arial" pitchFamily="34" charset="0"/>
              <a:cs typeface="Arial" pitchFamily="34" charset="0"/>
            </a:endParaRPr>
          </a:p>
          <a:p>
            <a:pPr lvl="0"/>
            <a:endParaRPr lang="en-US" sz="2400" b="1" dirty="0">
              <a:solidFill>
                <a:srgbClr val="FFC000"/>
              </a:solidFill>
              <a:latin typeface="Arial" pitchFamily="34" charset="0"/>
              <a:cs typeface="Arial" pitchFamily="34" charset="0"/>
            </a:endParaRPr>
          </a:p>
          <a:p>
            <a:pPr lvl="0"/>
            <a:endParaRPr lang="en-US" sz="2400" b="1" dirty="0">
              <a:solidFill>
                <a:srgbClr val="FFC000"/>
              </a:solidFill>
              <a:latin typeface="Arial" pitchFamily="34" charset="0"/>
              <a:cs typeface="Arial" pitchFamily="34" charset="0"/>
            </a:endParaRPr>
          </a:p>
        </p:txBody>
      </p:sp>
    </p:spTree>
  </p:cSld>
  <p:clrMapOvr>
    <a:masterClrMapping/>
  </p:clrMapOvr>
  <p:transition>
    <p:pull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10815" y="2046549"/>
            <a:ext cx="6853518" cy="20573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algn="ctr"/>
            <a:r>
              <a:rPr lang="en-US" sz="3600" dirty="0">
                <a:solidFill>
                  <a:srgbClr val="FFC000"/>
                </a:solidFill>
                <a:latin typeface="Arial" pitchFamily="34" charset="0"/>
                <a:cs typeface="Arial" pitchFamily="34" charset="0"/>
              </a:rPr>
              <a:t>Questions?</a:t>
            </a:r>
          </a:p>
        </p:txBody>
      </p:sp>
      <p:pic>
        <p:nvPicPr>
          <p:cNvPr id="11" name="Picture 10">
            <a:extLst>
              <a:ext uri="{FF2B5EF4-FFF2-40B4-BE49-F238E27FC236}">
                <a16:creationId xmlns:a16="http://schemas.microsoft.com/office/drawing/2014/main" id="{E8742284-95F8-455B-A5E4-421FE1DE42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2016215568"/>
      </p:ext>
    </p:extLst>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0" name="TextBox 9">
            <a:extLst>
              <a:ext uri="{FF2B5EF4-FFF2-40B4-BE49-F238E27FC236}">
                <a16:creationId xmlns:a16="http://schemas.microsoft.com/office/drawing/2014/main" id="{08741645-20D9-4DFD-801B-E7DC03D7E303}"/>
              </a:ext>
            </a:extLst>
          </p:cNvPr>
          <p:cNvSpPr txBox="1"/>
          <p:nvPr/>
        </p:nvSpPr>
        <p:spPr>
          <a:xfrm>
            <a:off x="1524001" y="986694"/>
            <a:ext cx="7619999" cy="595319"/>
          </a:xfrm>
          <a:prstGeom prst="rect">
            <a:avLst/>
          </a:prstGeom>
          <a:noFill/>
        </p:spPr>
        <p:txBody>
          <a:bodyPr wrap="square"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Secure Acquisition </a:t>
            </a:r>
          </a:p>
        </p:txBody>
      </p:sp>
      <p:sp>
        <p:nvSpPr>
          <p:cNvPr id="11" name="Rectangle 3">
            <a:extLst>
              <a:ext uri="{FF2B5EF4-FFF2-40B4-BE49-F238E27FC236}">
                <a16:creationId xmlns:a16="http://schemas.microsoft.com/office/drawing/2014/main" id="{0F53CE62-3171-4E12-8F3B-44D192BE173F}"/>
              </a:ext>
            </a:extLst>
          </p:cNvPr>
          <p:cNvSpPr txBox="1">
            <a:spLocks/>
          </p:cNvSpPr>
          <p:nvPr/>
        </p:nvSpPr>
        <p:spPr bwMode="auto">
          <a:xfrm>
            <a:off x="1525989" y="2415788"/>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381000" indent="-381000" algn="ctr">
              <a:spcBef>
                <a:spcPct val="20000"/>
              </a:spcBef>
            </a:pPr>
            <a:r>
              <a:rPr lang="en-US" sz="2800" b="1" dirty="0">
                <a:solidFill>
                  <a:schemeClr val="accent1"/>
                </a:solidFill>
                <a:latin typeface="Arial" pitchFamily="34" charset="0"/>
                <a:cs typeface="Arial" pitchFamily="34" charset="0"/>
              </a:rPr>
              <a:t>Unit 1-A Critical Overview</a:t>
            </a:r>
            <a:endParaRPr kumimoji="0" lang="en-US" sz="280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sp>
        <p:nvSpPr>
          <p:cNvPr id="8" name="Rectangle 3">
            <a:extLst>
              <a:ext uri="{FF2B5EF4-FFF2-40B4-BE49-F238E27FC236}">
                <a16:creationId xmlns:a16="http://schemas.microsoft.com/office/drawing/2014/main" id="{37B6B669-17FF-43DA-9FED-98989281EC75}"/>
              </a:ext>
            </a:extLst>
          </p:cNvPr>
          <p:cNvSpPr txBox="1">
            <a:spLocks/>
          </p:cNvSpPr>
          <p:nvPr/>
        </p:nvSpPr>
        <p:spPr bwMode="auto">
          <a:xfrm>
            <a:off x="1524001" y="3505200"/>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lgn="ctr">
              <a:spcBef>
                <a:spcPct val="20000"/>
              </a:spcBef>
            </a:pPr>
            <a:r>
              <a:rPr lang="en-US" sz="2000" dirty="0">
                <a:solidFill>
                  <a:schemeClr val="bg1"/>
                </a:solidFill>
                <a:latin typeface="Arial" pitchFamily="34" charset="0"/>
                <a:cs typeface="Arial" pitchFamily="34" charset="0"/>
              </a:rPr>
              <a:t>Dan Shoemaker, Ph.D.</a:t>
            </a:r>
          </a:p>
          <a:p>
            <a:pPr marL="381000" indent="-381000" algn="ctr">
              <a:spcBef>
                <a:spcPct val="20000"/>
              </a:spcBef>
            </a:pPr>
            <a:r>
              <a:rPr lang="en-US" sz="1600" dirty="0">
                <a:solidFill>
                  <a:schemeClr val="bg1"/>
                </a:solidFill>
                <a:latin typeface="Arial" pitchFamily="34" charset="0"/>
                <a:cs typeface="Arial" pitchFamily="34" charset="0"/>
              </a:rPr>
              <a:t>University of Detroit Mercy</a:t>
            </a:r>
          </a:p>
          <a:p>
            <a:pPr marL="381000" indent="-381000" algn="ctr">
              <a:spcBef>
                <a:spcPct val="20000"/>
              </a:spcBef>
            </a:pPr>
            <a:r>
              <a:rPr lang="en-US" sz="2000" dirty="0">
                <a:solidFill>
                  <a:schemeClr val="bg1"/>
                </a:solidFill>
                <a:latin typeface="Arial" pitchFamily="34" charset="0"/>
                <a:cs typeface="Arial" pitchFamily="34" charset="0"/>
              </a:rPr>
              <a:t>Anne Kohnke, Ph.D.</a:t>
            </a:r>
          </a:p>
          <a:p>
            <a:pPr marL="381000" indent="-381000" algn="ctr">
              <a:spcBef>
                <a:spcPct val="20000"/>
              </a:spcBef>
            </a:pPr>
            <a:r>
              <a:rPr lang="en-US" sz="1600" dirty="0">
                <a:solidFill>
                  <a:schemeClr val="bg1"/>
                </a:solidFill>
                <a:latin typeface="Arial" pitchFamily="34" charset="0"/>
                <a:cs typeface="Arial" pitchFamily="34" charset="0"/>
              </a:rPr>
              <a:t>University of Detroit Mercy</a:t>
            </a:r>
          </a:p>
          <a:p>
            <a:pPr marL="381000" indent="-381000" algn="ctr">
              <a:spcBef>
                <a:spcPct val="20000"/>
              </a:spcBef>
            </a:pPr>
            <a:r>
              <a:rPr lang="en-US" sz="2000" dirty="0">
                <a:solidFill>
                  <a:schemeClr val="bg1"/>
                </a:solidFill>
                <a:latin typeface="Arial" pitchFamily="34" charset="0"/>
                <a:cs typeface="Arial" pitchFamily="34" charset="0"/>
              </a:rPr>
              <a:t>Nancy R. Mead, Ph.D.</a:t>
            </a:r>
          </a:p>
          <a:p>
            <a:pPr marL="381000" indent="-381000" algn="ctr">
              <a:spcBef>
                <a:spcPct val="20000"/>
              </a:spcBef>
            </a:pPr>
            <a:r>
              <a:rPr lang="en-US" sz="1600" dirty="0">
                <a:solidFill>
                  <a:schemeClr val="bg1"/>
                </a:solidFill>
                <a:latin typeface="Arial" pitchFamily="34" charset="0"/>
                <a:cs typeface="Arial" pitchFamily="34" charset="0"/>
              </a:rPr>
              <a:t>Software Engineering Institute</a:t>
            </a:r>
          </a:p>
          <a:p>
            <a:pPr marL="381000" lvl="0" indent="-381000" algn="ctr">
              <a:spcBef>
                <a:spcPct val="20000"/>
              </a:spcBef>
            </a:pPr>
            <a:endParaRPr lang="en-US" sz="2000" dirty="0">
              <a:solidFill>
                <a:schemeClr val="bg1"/>
              </a:solidFill>
              <a:latin typeface="Arial" pitchFamily="34" charset="0"/>
              <a:cs typeface="Arial" pitchFamily="34" charset="0"/>
            </a:endParaRPr>
          </a:p>
          <a:p>
            <a:pPr marL="381000" lvl="0" indent="-381000" algn="ctr">
              <a:spcBef>
                <a:spcPct val="20000"/>
              </a:spcBef>
            </a:pPr>
            <a:r>
              <a:rPr lang="en-US" sz="2000" dirty="0">
                <a:solidFill>
                  <a:schemeClr val="bg1"/>
                </a:solidFill>
                <a:latin typeface="Arial" pitchFamily="34" charset="0"/>
                <a:cs typeface="Arial" pitchFamily="34" charset="0"/>
              </a:rPr>
              <a:t>December 2019</a:t>
            </a:r>
            <a:endParaRPr kumimoji="0" lang="en-US" sz="320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9" name="Picture 8">
            <a:extLst>
              <a:ext uri="{FF2B5EF4-FFF2-40B4-BE49-F238E27FC236}">
                <a16:creationId xmlns:a16="http://schemas.microsoft.com/office/drawing/2014/main" id="{45210567-DAB1-4600-97EC-39280B8F9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5978" y="6271579"/>
            <a:ext cx="1831765" cy="351942"/>
          </a:xfrm>
          <a:prstGeom prst="rect">
            <a:avLst/>
          </a:prstGeom>
        </p:spPr>
      </p:pic>
      <p:sp>
        <p:nvSpPr>
          <p:cNvPr id="12" name="TextBox 11">
            <a:extLst>
              <a:ext uri="{FF2B5EF4-FFF2-40B4-BE49-F238E27FC236}">
                <a16:creationId xmlns:a16="http://schemas.microsoft.com/office/drawing/2014/main" id="{5F18E767-8531-4701-825C-2FA3BD8B3476}"/>
              </a:ext>
            </a:extLst>
          </p:cNvPr>
          <p:cNvSpPr txBox="1"/>
          <p:nvPr/>
        </p:nvSpPr>
        <p:spPr>
          <a:xfrm>
            <a:off x="1524000" y="1432371"/>
            <a:ext cx="7620000" cy="533764"/>
          </a:xfrm>
          <a:prstGeom prst="rect">
            <a:avLst/>
          </a:prstGeom>
          <a:noFill/>
        </p:spPr>
        <p:txBody>
          <a:bodyPr wrap="square" lIns="101882" tIns="50941" rIns="101882" bIns="50941">
            <a:spAutoFit/>
          </a:bodyPr>
          <a:lstStyle/>
          <a:p>
            <a:pPr algn="ctr">
              <a:tabLst>
                <a:tab pos="5092700" algn="r"/>
                <a:tab pos="6051550" algn="r"/>
              </a:tabLst>
            </a:pPr>
            <a:r>
              <a:rPr lang="en-US" sz="2800" dirty="0">
                <a:solidFill>
                  <a:schemeClr val="bg1"/>
                </a:solidFill>
                <a:effectLst>
                  <a:outerShdw blurRad="50800" dist="38100" dir="5400000" algn="t" rotWithShape="0">
                    <a:prstClr val="black">
                      <a:alpha val="40000"/>
                    </a:prstClr>
                  </a:outerShdw>
                </a:effectLst>
                <a:latin typeface="Arial" panose="020B0604020202020204" pitchFamily="34" charset="0"/>
                <a:cs typeface="Arial" panose="020B0604020202020204" pitchFamily="34" charset="0"/>
              </a:rPr>
              <a:t>Ensuring the Acquisition of Secure Software</a:t>
            </a:r>
          </a:p>
        </p:txBody>
      </p:sp>
    </p:spTree>
    <p:extLst>
      <p:ext uri="{BB962C8B-B14F-4D97-AF65-F5344CB8AC3E}">
        <p14:creationId xmlns:p14="http://schemas.microsoft.com/office/powerpoint/2010/main" val="1638905301"/>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Outline</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35736" y="1097976"/>
            <a:ext cx="7085852" cy="4876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r>
              <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rPr>
              <a:t>Introduction to the Course</a:t>
            </a: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r>
              <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rPr>
              <a:t>The Secure Acquisition Process</a:t>
            </a:r>
          </a:p>
          <a:p>
            <a:pPr marL="838200" lvl="1" indent="-381000" defTabSz="1017588" fontAlgn="base">
              <a:lnSpc>
                <a:spcPct val="80000"/>
              </a:lnSpc>
              <a:spcBef>
                <a:spcPct val="20000"/>
              </a:spcBef>
              <a:spcAft>
                <a:spcPct val="0"/>
              </a:spcAft>
              <a:buFont typeface="Arial" charset="0"/>
              <a:buChar char="•"/>
              <a:defRPr/>
            </a:pPr>
            <a:r>
              <a:rPr lang="en-US" sz="2800" dirty="0">
                <a:solidFill>
                  <a:schemeClr val="bg1"/>
                </a:solidFill>
                <a:latin typeface="Arial" pitchFamily="34" charset="0"/>
                <a:cs typeface="Arial" pitchFamily="34" charset="0"/>
              </a:rPr>
              <a:t>Step 1: Initiate</a:t>
            </a:r>
          </a:p>
          <a:p>
            <a:pPr marL="838200" lvl="1" indent="-381000" defTabSz="1017588" fontAlgn="base">
              <a:lnSpc>
                <a:spcPct val="80000"/>
              </a:lnSpc>
              <a:spcBef>
                <a:spcPct val="20000"/>
              </a:spcBef>
              <a:spcAft>
                <a:spcPct val="0"/>
              </a:spcAft>
              <a:buFont typeface="Arial" charset="0"/>
              <a:buChar char="•"/>
              <a:defRPr/>
            </a:pPr>
            <a:r>
              <a:rPr lang="en-US" sz="2800" dirty="0">
                <a:solidFill>
                  <a:schemeClr val="bg1"/>
                </a:solidFill>
                <a:latin typeface="Arial" pitchFamily="34" charset="0"/>
                <a:cs typeface="Arial" pitchFamily="34" charset="0"/>
              </a:rPr>
              <a:t>RFP</a:t>
            </a:r>
          </a:p>
          <a:p>
            <a:pPr marL="838200" lvl="1" indent="-381000" defTabSz="1017588" fontAlgn="base">
              <a:lnSpc>
                <a:spcPct val="80000"/>
              </a:lnSpc>
              <a:spcBef>
                <a:spcPct val="20000"/>
              </a:spcBef>
              <a:spcAft>
                <a:spcPct val="0"/>
              </a:spcAft>
              <a:buFont typeface="Arial" charset="0"/>
              <a:buChar char="•"/>
              <a:defRPr/>
            </a:pPr>
            <a:r>
              <a:rPr lang="en-US" sz="2800" dirty="0">
                <a:solidFill>
                  <a:schemeClr val="bg1"/>
                </a:solidFill>
                <a:latin typeface="Arial" pitchFamily="34" charset="0"/>
                <a:cs typeface="Arial" pitchFamily="34" charset="0"/>
              </a:rPr>
              <a:t>Contract Preparation</a:t>
            </a:r>
          </a:p>
          <a:p>
            <a:pPr marL="838200" lvl="1" indent="-381000" defTabSz="1017588" fontAlgn="base">
              <a:lnSpc>
                <a:spcPct val="80000"/>
              </a:lnSpc>
              <a:spcBef>
                <a:spcPct val="20000"/>
              </a:spcBef>
              <a:spcAft>
                <a:spcPct val="0"/>
              </a:spcAft>
              <a:buFont typeface="Arial" charset="0"/>
              <a:buChar char="•"/>
              <a:defRPr/>
            </a:pPr>
            <a:r>
              <a:rPr lang="en-US" sz="2800" dirty="0">
                <a:solidFill>
                  <a:schemeClr val="bg1"/>
                </a:solidFill>
                <a:latin typeface="Arial" pitchFamily="34" charset="0"/>
                <a:cs typeface="Arial" pitchFamily="34" charset="0"/>
              </a:rPr>
              <a:t>Monitoring</a:t>
            </a:r>
          </a:p>
          <a:p>
            <a:pPr marL="838200" lvl="1" indent="-381000" defTabSz="1017588" fontAlgn="base">
              <a:lnSpc>
                <a:spcPct val="80000"/>
              </a:lnSpc>
              <a:spcBef>
                <a:spcPct val="20000"/>
              </a:spcBef>
              <a:spcAft>
                <a:spcPct val="0"/>
              </a:spcAft>
              <a:buFont typeface="Arial" charset="0"/>
              <a:buChar char="•"/>
              <a:defRPr/>
            </a:pPr>
            <a:r>
              <a:rPr lang="en-US" sz="2800" dirty="0">
                <a:solidFill>
                  <a:schemeClr val="bg1"/>
                </a:solidFill>
                <a:latin typeface="Arial" pitchFamily="34" charset="0"/>
                <a:cs typeface="Arial" pitchFamily="34" charset="0"/>
              </a:rPr>
              <a:t>Acceptance and Installation</a:t>
            </a:r>
          </a:p>
          <a:p>
            <a:pPr marL="838200" lvl="1" indent="-381000" defTabSz="1017588" fontAlgn="base">
              <a:lnSpc>
                <a:spcPct val="80000"/>
              </a:lnSpc>
              <a:spcBef>
                <a:spcPct val="20000"/>
              </a:spcBef>
              <a:spcAft>
                <a:spcPct val="0"/>
              </a:spcAft>
              <a:buFont typeface="Arial" charset="0"/>
              <a:buChar char="•"/>
              <a:defRPr/>
            </a:pPr>
            <a:endPar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11" name="Picture 10">
            <a:extLst>
              <a:ext uri="{FF2B5EF4-FFF2-40B4-BE49-F238E27FC236}">
                <a16:creationId xmlns:a16="http://schemas.microsoft.com/office/drawing/2014/main" id="{A9A7035B-5469-4415-93B0-D3975ABF75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36" y="6272662"/>
            <a:ext cx="1831765" cy="351942"/>
          </a:xfrm>
          <a:prstGeom prst="rect">
            <a:avLst/>
          </a:prstGeom>
        </p:spPr>
      </p:pic>
    </p:spTree>
    <p:extLst>
      <p:ext uri="{BB962C8B-B14F-4D97-AF65-F5344CB8AC3E}">
        <p14:creationId xmlns:p14="http://schemas.microsoft.com/office/powerpoint/2010/main" val="104733771"/>
      </p:ext>
    </p:extLst>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mj-lt"/>
              </a:rPr>
              <a:t>Introduction to the Course </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31148" y="1371602"/>
            <a:ext cx="6984252" cy="4876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25000" lnSpcReduction="20000"/>
          </a:bodyPr>
          <a:lstStyle/>
          <a:p>
            <a:pPr marL="396875" lvl="0" indent="-396875">
              <a:spcBef>
                <a:spcPct val="20000"/>
              </a:spcBef>
              <a:buFont typeface="Arial" charset="0"/>
              <a:buChar char="•"/>
            </a:pPr>
            <a:r>
              <a:rPr lang="en-US" sz="9600" dirty="0">
                <a:solidFill>
                  <a:schemeClr val="bg1"/>
                </a:solidFill>
                <a:latin typeface="Arial" pitchFamily="34" charset="0"/>
                <a:cs typeface="Arial" pitchFamily="34" charset="0"/>
              </a:rPr>
              <a:t>An overview of the essential elements of:</a:t>
            </a:r>
          </a:p>
          <a:p>
            <a:pPr marL="396875" lvl="0" indent="-396875">
              <a:spcBef>
                <a:spcPct val="20000"/>
              </a:spcBef>
              <a:buFont typeface="Arial" charset="0"/>
              <a:buChar char="•"/>
            </a:pPr>
            <a:endParaRPr lang="en-US" sz="9600" dirty="0">
              <a:solidFill>
                <a:schemeClr val="bg1"/>
              </a:solidFill>
              <a:latin typeface="Arial" pitchFamily="34" charset="0"/>
              <a:cs typeface="Arial" pitchFamily="34" charset="0"/>
            </a:endParaRPr>
          </a:p>
          <a:p>
            <a:pPr marL="396875" lvl="0" indent="-396875" algn="ctr">
              <a:spcBef>
                <a:spcPct val="20000"/>
              </a:spcBef>
            </a:pPr>
            <a:r>
              <a:rPr lang="en-US" sz="9600" dirty="0">
                <a:solidFill>
                  <a:srgbClr val="FFC000"/>
                </a:solidFill>
                <a:latin typeface="Arial" pitchFamily="34" charset="0"/>
                <a:cs typeface="Arial" pitchFamily="34" charset="0"/>
              </a:rPr>
              <a:t>Secure Software Acquisition</a:t>
            </a:r>
          </a:p>
          <a:p>
            <a:pPr marL="396875" lvl="0" indent="-396875">
              <a:spcBef>
                <a:spcPct val="20000"/>
              </a:spcBef>
              <a:buFont typeface="Arial" charset="0"/>
              <a:buChar char="•"/>
            </a:pPr>
            <a:endParaRPr kumimoji="0" lang="en-US" sz="96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96875" lvl="0" indent="-396875">
              <a:spcBef>
                <a:spcPct val="20000"/>
              </a:spcBef>
              <a:buFont typeface="Arial" charset="0"/>
              <a:buChar char="•"/>
            </a:pPr>
            <a:r>
              <a:rPr lang="en-US" sz="9600" dirty="0">
                <a:solidFill>
                  <a:schemeClr val="bg1"/>
                </a:solidFill>
                <a:latin typeface="Arial" pitchFamily="34" charset="0"/>
                <a:cs typeface="Arial" pitchFamily="34" charset="0"/>
              </a:rPr>
              <a:t>Secure Software Acquisition is the process that ensures that acquired software is free of exploitable defects and unwanted functionality.</a:t>
            </a:r>
          </a:p>
          <a:p>
            <a:pPr marL="396875" lvl="0" indent="-396875">
              <a:spcBef>
                <a:spcPct val="20000"/>
              </a:spcBef>
              <a:buFont typeface="Arial" charset="0"/>
              <a:buChar char="•"/>
            </a:pPr>
            <a:endParaRPr kumimoji="0" lang="en-US" sz="96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96875" lvl="0" indent="-396875">
              <a:spcBef>
                <a:spcPct val="20000"/>
              </a:spcBef>
              <a:buFont typeface="Arial" charset="0"/>
              <a:buChar char="•"/>
            </a:pPr>
            <a:r>
              <a:rPr lang="en-US" sz="9600" dirty="0">
                <a:solidFill>
                  <a:schemeClr val="bg1"/>
                </a:solidFill>
                <a:latin typeface="Arial" pitchFamily="34" charset="0"/>
                <a:cs typeface="Arial" pitchFamily="34" charset="0"/>
              </a:rPr>
              <a:t>Based on the following bodies of knowledge (BOK) </a:t>
            </a:r>
          </a:p>
          <a:p>
            <a:pPr marL="889000" lvl="1" indent="-381000">
              <a:spcBef>
                <a:spcPct val="20000"/>
              </a:spcBef>
              <a:buFont typeface="Arial" charset="0"/>
              <a:buChar char="•"/>
            </a:pPr>
            <a:r>
              <a:rPr kumimoji="0" lang="en-US" sz="9600" i="0" u="none" strike="noStrike" kern="1200" cap="none" spc="0" normalizeH="0" baseline="0" noProof="0" dirty="0">
                <a:ln>
                  <a:noFill/>
                </a:ln>
                <a:solidFill>
                  <a:srgbClr val="FFC000"/>
                </a:solidFill>
                <a:effectLst/>
                <a:uLnTx/>
                <a:uFillTx/>
                <a:latin typeface="Arial" pitchFamily="34" charset="0"/>
                <a:cs typeface="Arial" pitchFamily="34" charset="0"/>
              </a:rPr>
              <a:t>ISO/IEEE 12207/12207.0</a:t>
            </a:r>
          </a:p>
          <a:p>
            <a:pPr marL="889000" lvl="1" indent="-381000">
              <a:spcBef>
                <a:spcPct val="20000"/>
              </a:spcBef>
              <a:buFont typeface="Arial" charset="0"/>
              <a:buChar char="•"/>
            </a:pPr>
            <a:r>
              <a:rPr lang="en-US" sz="9600" dirty="0">
                <a:solidFill>
                  <a:srgbClr val="FFC000"/>
                </a:solidFill>
                <a:latin typeface="Arial" pitchFamily="34" charset="0"/>
                <a:cs typeface="Arial" pitchFamily="34" charset="0"/>
              </a:rPr>
              <a:t>ISO/IEC 15288</a:t>
            </a:r>
          </a:p>
          <a:p>
            <a:pPr marL="889000" lvl="1" indent="-381000">
              <a:spcBef>
                <a:spcPct val="20000"/>
              </a:spcBef>
              <a:buFont typeface="Arial" charset="0"/>
              <a:buChar char="•"/>
            </a:pPr>
            <a:r>
              <a:rPr kumimoji="0" lang="en-US" sz="9600" i="0" u="none" strike="noStrike" kern="1200" cap="none" spc="0" normalizeH="0" baseline="0" noProof="0" dirty="0">
                <a:ln>
                  <a:noFill/>
                </a:ln>
                <a:solidFill>
                  <a:srgbClr val="FFC000"/>
                </a:solidFill>
                <a:effectLst/>
                <a:uLnTx/>
                <a:uFillTx/>
                <a:latin typeface="Arial" pitchFamily="34" charset="0"/>
                <a:cs typeface="Arial" pitchFamily="34" charset="0"/>
              </a:rPr>
              <a:t>DHS-</a:t>
            </a:r>
            <a:r>
              <a:rPr kumimoji="0" lang="en-US" sz="9600" i="0" u="none" strike="noStrike" kern="1200" cap="none" spc="0" normalizeH="0" noProof="0" dirty="0">
                <a:ln>
                  <a:noFill/>
                </a:ln>
                <a:solidFill>
                  <a:srgbClr val="FFC000"/>
                </a:solidFill>
                <a:effectLst/>
                <a:uLnTx/>
                <a:uFillTx/>
                <a:latin typeface="Arial" pitchFamily="34" charset="0"/>
                <a:cs typeface="Arial" pitchFamily="34" charset="0"/>
              </a:rPr>
              <a:t>CBK</a:t>
            </a:r>
          </a:p>
          <a:p>
            <a:pPr marL="889000" lvl="1" indent="-381000">
              <a:spcBef>
                <a:spcPct val="20000"/>
              </a:spcBef>
              <a:buFont typeface="Arial" charset="0"/>
              <a:buChar char="•"/>
            </a:pPr>
            <a:r>
              <a:rPr lang="en-US" sz="9600" baseline="0" dirty="0">
                <a:solidFill>
                  <a:srgbClr val="FFC000"/>
                </a:solidFill>
                <a:latin typeface="Arial" pitchFamily="34" charset="0"/>
                <a:cs typeface="Arial" pitchFamily="34" charset="0"/>
              </a:rPr>
              <a:t>NSAR Data Base</a:t>
            </a:r>
            <a:endParaRPr kumimoji="0" lang="en-US" sz="9600" i="0" u="none" strike="noStrike" kern="1200" cap="none" spc="0" normalizeH="0" baseline="0" noProof="0" dirty="0">
              <a:ln>
                <a:noFill/>
              </a:ln>
              <a:solidFill>
                <a:srgbClr val="FFC000"/>
              </a:solidFill>
              <a:effectLst/>
              <a:uLnTx/>
              <a:uFillTx/>
              <a:latin typeface="Arial" pitchFamily="34" charset="0"/>
              <a:cs typeface="Arial" pitchFamily="34" charset="0"/>
            </a:endParaRPr>
          </a:p>
          <a:p>
            <a:pPr marL="381000" marR="0" lvl="0" indent="-381000" algn="l" defTabSz="1017588" rtl="0" eaLnBrk="1" fontAlgn="base" latinLnBrk="0" hangingPunct="1">
              <a:lnSpc>
                <a:spcPct val="100000"/>
              </a:lnSpc>
              <a:spcBef>
                <a:spcPct val="20000"/>
              </a:spcBef>
              <a:spcAft>
                <a:spcPct val="0"/>
              </a:spcAft>
              <a:buClrTx/>
              <a:buSzTx/>
              <a:tabLst/>
              <a:defRPr/>
            </a:pPr>
            <a:r>
              <a:rPr kumimoji="0" lang="en-US" sz="9600" i="0" u="none" strike="noStrike" kern="1200" cap="none" spc="0" normalizeH="0" baseline="0" noProof="0" dirty="0">
                <a:ln>
                  <a:noFill/>
                </a:ln>
                <a:solidFill>
                  <a:schemeClr val="bg1"/>
                </a:solidFill>
                <a:effectLst/>
                <a:uLnTx/>
                <a:uFillTx/>
                <a:latin typeface="Arial" pitchFamily="34" charset="0"/>
                <a:cs typeface="Arial" pitchFamily="34" charset="0"/>
              </a:rPr>
              <a:t> </a:t>
            </a: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400" b="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spTree>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Secure Acquisition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72236" y="1257299"/>
            <a:ext cx="7212852"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spcBef>
                <a:spcPct val="20000"/>
              </a:spcBef>
            </a:pPr>
            <a:r>
              <a:rPr lang="en-US" sz="2400" dirty="0">
                <a:solidFill>
                  <a:schemeClr val="bg1"/>
                </a:solidFill>
                <a:latin typeface="Arial" pitchFamily="34" charset="0"/>
                <a:cs typeface="Arial" pitchFamily="34" charset="0"/>
              </a:rPr>
              <a:t>At the end of this presentation you will know how to:</a:t>
            </a:r>
          </a:p>
          <a:p>
            <a:pPr marL="381000" lvl="0" indent="-381000">
              <a:spcBef>
                <a:spcPct val="20000"/>
              </a:spcBef>
              <a:buFont typeface="Arial" charset="0"/>
              <a:buChar char="•"/>
            </a:pPr>
            <a:r>
              <a:rPr lang="en-US" sz="2400" u="sng" dirty="0">
                <a:solidFill>
                  <a:srgbClr val="FFC000"/>
                </a:solidFill>
                <a:latin typeface="Arial" pitchFamily="34" charset="0"/>
                <a:cs typeface="Arial" pitchFamily="34" charset="0"/>
              </a:rPr>
              <a:t>Build the Foundation for Security </a:t>
            </a:r>
            <a:r>
              <a:rPr lang="en-US" sz="2400" dirty="0">
                <a:solidFill>
                  <a:schemeClr val="bg1"/>
                </a:solidFill>
                <a:latin typeface="Arial" pitchFamily="34" charset="0"/>
                <a:cs typeface="Arial" pitchFamily="34" charset="0"/>
              </a:rPr>
              <a:t>- </a:t>
            </a: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Initiate </a:t>
            </a:r>
          </a:p>
          <a:p>
            <a:pPr marL="381000" marR="0" lvl="0" indent="-381000" algn="l" defTabSz="1017588" rtl="0" eaLnBrk="1" fontAlgn="base" latinLnBrk="0" hangingPunct="1">
              <a:lnSpc>
                <a:spcPct val="100000"/>
              </a:lnSpc>
              <a:spcBef>
                <a:spcPct val="20000"/>
              </a:spcBef>
              <a:spcAft>
                <a:spcPct val="0"/>
              </a:spcAft>
              <a:buClrTx/>
              <a:buSzTx/>
              <a:buFont typeface="Arial" charset="0"/>
              <a:buChar char="•"/>
              <a:tabLst/>
              <a:defRPr/>
            </a:pP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lvl="0" indent="-381000">
              <a:spcBef>
                <a:spcPct val="20000"/>
              </a:spcBef>
              <a:buFont typeface="Arial" charset="0"/>
              <a:buChar char="•"/>
            </a:pPr>
            <a:r>
              <a:rPr lang="en-US" sz="2400" u="sng" dirty="0">
                <a:solidFill>
                  <a:srgbClr val="FFC000"/>
                </a:solidFill>
                <a:latin typeface="Arial" pitchFamily="34" charset="0"/>
                <a:cs typeface="Arial" pitchFamily="34" charset="0"/>
              </a:rPr>
              <a:t>Build Security In </a:t>
            </a:r>
            <a:r>
              <a:rPr lang="en-US" sz="2400" dirty="0">
                <a:solidFill>
                  <a:schemeClr val="bg1"/>
                </a:solidFill>
                <a:latin typeface="Arial" pitchFamily="34" charset="0"/>
                <a:cs typeface="Arial" pitchFamily="34" charset="0"/>
              </a:rPr>
              <a:t>– the RFP </a:t>
            </a: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 </a:t>
            </a:r>
          </a:p>
          <a:p>
            <a:pPr marL="381000" marR="0" lvl="0" indent="-381000" algn="l" defTabSz="1017588" rtl="0" eaLnBrk="1" fontAlgn="base" latinLnBrk="0" hangingPunct="1">
              <a:lnSpc>
                <a:spcPct val="100000"/>
              </a:lnSpc>
              <a:spcBef>
                <a:spcPct val="20000"/>
              </a:spcBef>
              <a:spcAft>
                <a:spcPct val="0"/>
              </a:spcAft>
              <a:buClrTx/>
              <a:buSzTx/>
              <a:buFont typeface="Arial" charset="0"/>
              <a:buChar char="•"/>
              <a:tabLst/>
              <a:defRPr/>
            </a:pP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lvl="0" indent="-381000">
              <a:spcBef>
                <a:spcPct val="20000"/>
              </a:spcBef>
              <a:buFont typeface="Arial" charset="0"/>
              <a:buChar char="•"/>
            </a:pPr>
            <a:r>
              <a:rPr lang="en-US" sz="2400" u="sng" dirty="0">
                <a:solidFill>
                  <a:srgbClr val="FFC000"/>
                </a:solidFill>
                <a:latin typeface="Arial" pitchFamily="34" charset="0"/>
                <a:cs typeface="Arial" pitchFamily="34" charset="0"/>
              </a:rPr>
              <a:t>Build  a Secure Process </a:t>
            </a:r>
            <a:r>
              <a:rPr lang="en-US" sz="2400" dirty="0">
                <a:solidFill>
                  <a:schemeClr val="bg1"/>
                </a:solidFill>
                <a:latin typeface="Arial" pitchFamily="34" charset="0"/>
                <a:cs typeface="Arial" pitchFamily="34" charset="0"/>
              </a:rPr>
              <a:t>– </a:t>
            </a: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Contract </a:t>
            </a:r>
          </a:p>
          <a:p>
            <a:pPr marL="381000" lvl="0" indent="-381000">
              <a:spcBef>
                <a:spcPct val="20000"/>
              </a:spcBef>
              <a:buFont typeface="Arial" charset="0"/>
              <a:buChar char="•"/>
            </a:pPr>
            <a:endParaRPr lang="en-US" sz="2400" dirty="0">
              <a:solidFill>
                <a:schemeClr val="bg1"/>
              </a:solidFill>
              <a:latin typeface="Arial" pitchFamily="34" charset="0"/>
              <a:cs typeface="Arial" pitchFamily="34" charset="0"/>
            </a:endParaRPr>
          </a:p>
          <a:p>
            <a:pPr marL="381000" lvl="0" indent="-381000">
              <a:spcBef>
                <a:spcPct val="20000"/>
              </a:spcBef>
              <a:buFont typeface="Arial" charset="0"/>
              <a:buChar char="•"/>
            </a:pPr>
            <a:r>
              <a:rPr lang="en-US" sz="2400" u="sng" dirty="0">
                <a:solidFill>
                  <a:srgbClr val="FFC000"/>
                </a:solidFill>
                <a:latin typeface="Arial" pitchFamily="34" charset="0"/>
                <a:cs typeface="Arial" pitchFamily="34" charset="0"/>
              </a:rPr>
              <a:t>Build Visibility </a:t>
            </a:r>
            <a:r>
              <a:rPr lang="en-US" sz="2400" dirty="0">
                <a:solidFill>
                  <a:schemeClr val="bg1"/>
                </a:solidFill>
                <a:latin typeface="Arial" pitchFamily="34" charset="0"/>
                <a:cs typeface="Arial" pitchFamily="34" charset="0"/>
              </a:rPr>
              <a:t>- </a:t>
            </a: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Monitoring </a:t>
            </a:r>
          </a:p>
          <a:p>
            <a:pPr marL="381000" marR="0" lvl="0" indent="-381000" algn="l" defTabSz="1017588" rtl="0" eaLnBrk="1" fontAlgn="base" latinLnBrk="0" hangingPunct="1">
              <a:lnSpc>
                <a:spcPct val="100000"/>
              </a:lnSpc>
              <a:spcBef>
                <a:spcPct val="20000"/>
              </a:spcBef>
              <a:spcAft>
                <a:spcPct val="0"/>
              </a:spcAft>
              <a:buClrTx/>
              <a:buSzTx/>
              <a:buFont typeface="Arial" charset="0"/>
              <a:buChar char="•"/>
              <a:tabLst/>
              <a:defRPr/>
            </a:pP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lvl="0" indent="-381000">
              <a:spcBef>
                <a:spcPct val="20000"/>
              </a:spcBef>
              <a:buFont typeface="Arial" charset="0"/>
              <a:buChar char="•"/>
            </a:pPr>
            <a:r>
              <a:rPr lang="en-US" sz="2400" u="sng" dirty="0">
                <a:solidFill>
                  <a:srgbClr val="FFC000"/>
                </a:solidFill>
                <a:latin typeface="Arial" pitchFamily="34" charset="0"/>
                <a:cs typeface="Arial" pitchFamily="34" charset="0"/>
              </a:rPr>
              <a:t>Build Trust </a:t>
            </a:r>
            <a:r>
              <a:rPr lang="en-US" sz="2400" dirty="0">
                <a:solidFill>
                  <a:schemeClr val="bg1"/>
                </a:solidFill>
                <a:latin typeface="Arial" pitchFamily="34" charset="0"/>
                <a:cs typeface="Arial" pitchFamily="34" charset="0"/>
              </a:rPr>
              <a:t>– </a:t>
            </a:r>
            <a:r>
              <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rPr>
              <a:t>Acceptance and Installation  </a:t>
            </a:r>
          </a:p>
          <a:p>
            <a:pPr marL="381000" marR="0" lvl="0" indent="-381000" algn="l" defTabSz="1017588" rtl="0" eaLnBrk="1" fontAlgn="base" latinLnBrk="0" hangingPunct="1">
              <a:lnSpc>
                <a:spcPct val="100000"/>
              </a:lnSpc>
              <a:spcBef>
                <a:spcPct val="20000"/>
              </a:spcBef>
              <a:spcAft>
                <a:spcPct val="0"/>
              </a:spcAft>
              <a:buClrTx/>
              <a:buSzTx/>
              <a:tabLst/>
              <a:defRPr/>
            </a:pPr>
            <a:r>
              <a:rPr kumimoji="0" lang="en-US" sz="2000" i="0" u="none" strike="noStrike" kern="1200" cap="none" spc="0" normalizeH="0" baseline="0" noProof="0" dirty="0">
                <a:ln>
                  <a:noFill/>
                </a:ln>
                <a:solidFill>
                  <a:schemeClr val="bg1"/>
                </a:solidFill>
                <a:effectLst/>
                <a:uLnTx/>
                <a:uFillTx/>
                <a:latin typeface="Arial" pitchFamily="34" charset="0"/>
                <a:cs typeface="Arial" pitchFamily="34" charset="0"/>
              </a:rPr>
              <a:t> </a:t>
            </a: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000" b="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spTree>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mj-lt"/>
              </a:rPr>
              <a:t>The Secure Acquisition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68535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spcBef>
                <a:spcPct val="20000"/>
              </a:spcBef>
              <a:buFont typeface="Arial" charset="0"/>
              <a:buChar char="•"/>
            </a:pPr>
            <a:r>
              <a:rPr lang="en-US" sz="2200" dirty="0">
                <a:solidFill>
                  <a:srgbClr val="FFC000"/>
                </a:solidFill>
                <a:latin typeface="Arial" pitchFamily="34" charset="0"/>
                <a:cs typeface="Arial" pitchFamily="34" charset="0"/>
              </a:rPr>
              <a:t>Acquisition is a security process that incorporates the Acquisition and Supply Primary Processes</a:t>
            </a:r>
          </a:p>
          <a:p>
            <a:pPr marL="889000" lvl="1" indent="-381000">
              <a:spcBef>
                <a:spcPct val="20000"/>
              </a:spcBef>
            </a:pPr>
            <a:endParaRPr lang="en-US" sz="2200" dirty="0">
              <a:solidFill>
                <a:srgbClr val="FFC000"/>
              </a:solidFill>
              <a:latin typeface="Arial" pitchFamily="34" charset="0"/>
              <a:cs typeface="Arial" pitchFamily="34" charset="0"/>
            </a:endParaRPr>
          </a:p>
          <a:p>
            <a:pPr marL="889000" lvl="1" indent="-381000">
              <a:spcBef>
                <a:spcPct val="20000"/>
              </a:spcBef>
            </a:pPr>
            <a:r>
              <a:rPr lang="en-US" sz="2200" dirty="0">
                <a:solidFill>
                  <a:schemeClr val="bg1"/>
                </a:solidFill>
                <a:latin typeface="Arial" pitchFamily="34" charset="0"/>
                <a:cs typeface="Arial" pitchFamily="34" charset="0"/>
              </a:rPr>
              <a:t>This is also known as the Customer View</a:t>
            </a:r>
          </a:p>
          <a:p>
            <a:pPr marL="381000" lvl="0" indent="-381000">
              <a:spcBef>
                <a:spcPct val="20000"/>
              </a:spcBef>
              <a:buFont typeface="Arial" charset="0"/>
              <a:buChar char="•"/>
            </a:pPr>
            <a:endParaRPr kumimoji="0" lang="en-US" sz="22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lvl="0" indent="-381000">
              <a:spcBef>
                <a:spcPct val="20000"/>
              </a:spcBef>
              <a:buFont typeface="Arial" charset="0"/>
              <a:buChar char="•"/>
            </a:pPr>
            <a:r>
              <a:rPr lang="en-US" sz="2200" dirty="0">
                <a:solidFill>
                  <a:srgbClr val="FFC000"/>
                </a:solidFill>
                <a:latin typeface="Arial" pitchFamily="34" charset="0"/>
                <a:cs typeface="Arial" pitchFamily="34" charset="0"/>
              </a:rPr>
              <a:t>It is responsible for ensuring that code obtained through a procurement process does not contain exploitable defects </a:t>
            </a:r>
          </a:p>
          <a:p>
            <a:pPr marL="381000" lvl="0" indent="-381000">
              <a:spcBef>
                <a:spcPct val="20000"/>
              </a:spcBef>
              <a:buFont typeface="Arial" charset="0"/>
              <a:buChar char="•"/>
            </a:pPr>
            <a:endParaRPr lang="en-US" sz="2200" dirty="0">
              <a:solidFill>
                <a:schemeClr val="bg1"/>
              </a:solidFill>
              <a:latin typeface="Arial" pitchFamily="34" charset="0"/>
              <a:cs typeface="Arial" pitchFamily="34" charset="0"/>
            </a:endParaRPr>
          </a:p>
          <a:p>
            <a:pPr marL="381000" lvl="0" indent="-381000">
              <a:spcBef>
                <a:spcPct val="20000"/>
              </a:spcBef>
            </a:pPr>
            <a:r>
              <a:rPr lang="en-US" sz="2200" dirty="0">
                <a:solidFill>
                  <a:srgbClr val="FFC000"/>
                </a:solidFill>
                <a:latin typeface="Arial" pitchFamily="34" charset="0"/>
                <a:cs typeface="Arial" pitchFamily="34" charset="0"/>
              </a:rPr>
              <a:t>		</a:t>
            </a:r>
            <a:r>
              <a:rPr lang="en-US" sz="2200" dirty="0">
                <a:solidFill>
                  <a:schemeClr val="bg1"/>
                </a:solidFill>
                <a:latin typeface="Arial" pitchFamily="34" charset="0"/>
                <a:cs typeface="Arial" pitchFamily="34" charset="0"/>
              </a:rPr>
              <a:t>Or unwanted, or unknown functionality</a:t>
            </a:r>
            <a:endParaRPr lang="en-US" sz="2200" dirty="0">
              <a:solidFill>
                <a:srgbClr val="FFC000"/>
              </a:solidFill>
              <a:latin typeface="Arial" pitchFamily="34" charset="0"/>
              <a:cs typeface="Arial" pitchFamily="34" charset="0"/>
            </a:endParaRPr>
          </a:p>
          <a:p>
            <a:pPr marL="381000" lvl="0" indent="-381000">
              <a:spcBef>
                <a:spcPct val="20000"/>
              </a:spcBef>
              <a:buFont typeface="Arial" charset="0"/>
              <a:buChar char="•"/>
            </a:pPr>
            <a:endParaRPr kumimoji="0" lang="en-US" sz="22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lvl="0" indent="-381000">
              <a:spcBef>
                <a:spcPct val="20000"/>
              </a:spcBef>
              <a:buFont typeface="Arial" charset="0"/>
              <a:buChar char="•"/>
            </a:pPr>
            <a:r>
              <a:rPr lang="en-US" sz="2200" dirty="0">
                <a:solidFill>
                  <a:srgbClr val="FFC000"/>
                </a:solidFill>
                <a:latin typeface="Arial" pitchFamily="34" charset="0"/>
                <a:cs typeface="Arial" pitchFamily="34" charset="0"/>
              </a:rPr>
              <a:t>Acquisition is primarily a business process aimed at ensuring proper monitoring and control </a:t>
            </a:r>
            <a:endParaRPr kumimoji="0" lang="en-US" sz="2200" i="0" u="none" strike="noStrike" kern="1200" cap="none" spc="0" normalizeH="0" baseline="0" noProof="0" dirty="0">
              <a:ln>
                <a:noFill/>
              </a:ln>
              <a:solidFill>
                <a:srgbClr val="FFC000"/>
              </a:solidFill>
              <a:effectLst/>
              <a:uLnTx/>
              <a:uFillTx/>
              <a:latin typeface="Arial" pitchFamily="34" charset="0"/>
              <a:cs typeface="Arial" pitchFamily="34" charset="0"/>
            </a:endParaRPr>
          </a:p>
        </p:txBody>
      </p:sp>
    </p:spTree>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Secure Acquisition Process</a:t>
            </a:r>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7093326"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spcBef>
                <a:spcPct val="20000"/>
              </a:spcBef>
              <a:buFont typeface="Arial" charset="0"/>
              <a:buChar char="•"/>
            </a:pPr>
            <a:r>
              <a:rPr lang="en-US" sz="2200" dirty="0">
                <a:solidFill>
                  <a:srgbClr val="FFC000"/>
                </a:solidFill>
                <a:latin typeface="Arial" pitchFamily="34" charset="0"/>
                <a:cs typeface="Arial" pitchFamily="34" charset="0"/>
              </a:rPr>
              <a:t>Acquisition is predominantly a front-end monitoring and control function</a:t>
            </a:r>
          </a:p>
          <a:p>
            <a:pPr marL="381000" lvl="0" indent="-381000">
              <a:spcBef>
                <a:spcPct val="20000"/>
              </a:spcBef>
              <a:buFont typeface="Arial" charset="0"/>
              <a:buChar char="•"/>
            </a:pPr>
            <a:endParaRPr lang="en-US" sz="2200" dirty="0">
              <a:solidFill>
                <a:srgbClr val="FFC000"/>
              </a:solidFill>
              <a:latin typeface="Arial" pitchFamily="34" charset="0"/>
              <a:cs typeface="Arial" pitchFamily="34" charset="0"/>
            </a:endParaRPr>
          </a:p>
          <a:p>
            <a:pPr marL="381000" lvl="0" indent="-381000">
              <a:spcBef>
                <a:spcPct val="20000"/>
              </a:spcBef>
              <a:buFont typeface="Arial" charset="0"/>
              <a:buChar char="•"/>
            </a:pPr>
            <a:r>
              <a:rPr lang="en-US" sz="2200" dirty="0">
                <a:solidFill>
                  <a:srgbClr val="FFC000"/>
                </a:solidFill>
                <a:latin typeface="Arial" pitchFamily="34" charset="0"/>
                <a:cs typeface="Arial" pitchFamily="34" charset="0"/>
              </a:rPr>
              <a:t>It ensures the development, or integration of the product, or the supply chain that produced the product</a:t>
            </a:r>
          </a:p>
          <a:p>
            <a:pPr marL="381000" lvl="0" indent="-381000">
              <a:spcBef>
                <a:spcPct val="20000"/>
              </a:spcBef>
              <a:buFont typeface="Arial" charset="0"/>
              <a:buChar char="•"/>
            </a:pPr>
            <a:endParaRPr lang="en-US" sz="2200" dirty="0">
              <a:solidFill>
                <a:srgbClr val="FFC000"/>
              </a:solidFill>
              <a:latin typeface="Arial" pitchFamily="34" charset="0"/>
              <a:cs typeface="Arial" pitchFamily="34" charset="0"/>
            </a:endParaRPr>
          </a:p>
          <a:p>
            <a:pPr marL="381000" lvl="0" indent="-381000">
              <a:spcBef>
                <a:spcPct val="20000"/>
              </a:spcBef>
              <a:buFont typeface="Arial" charset="0"/>
              <a:buChar char="•"/>
            </a:pPr>
            <a:r>
              <a:rPr lang="en-US" sz="2200" dirty="0">
                <a:solidFill>
                  <a:srgbClr val="FFC000"/>
                </a:solidFill>
                <a:latin typeface="Arial" pitchFamily="34" charset="0"/>
                <a:cs typeface="Arial" pitchFamily="34" charset="0"/>
              </a:rPr>
              <a:t>It ensures proper monitoring and control of the product during its development, or integration </a:t>
            </a:r>
          </a:p>
          <a:p>
            <a:pPr marL="889000" lvl="1" indent="-381000">
              <a:spcBef>
                <a:spcPct val="20000"/>
              </a:spcBef>
              <a:buFont typeface="Arial" charset="0"/>
              <a:buChar char="•"/>
            </a:pPr>
            <a:r>
              <a:rPr lang="en-US" sz="2200" dirty="0">
                <a:solidFill>
                  <a:schemeClr val="bg1"/>
                </a:solidFill>
                <a:latin typeface="Arial" pitchFamily="34" charset="0"/>
                <a:cs typeface="Arial" pitchFamily="34" charset="0"/>
              </a:rPr>
              <a:t>It is equally appropriate for single party acquisitions or for multi-tiered vendor relationships (e.g., supply chain)</a:t>
            </a:r>
          </a:p>
          <a:p>
            <a:pPr marL="889000" lvl="1" indent="-381000">
              <a:spcBef>
                <a:spcPct val="20000"/>
              </a:spcBef>
              <a:buFont typeface="Arial" charset="0"/>
              <a:buChar char="•"/>
            </a:pPr>
            <a:r>
              <a:rPr lang="en-US" sz="2200" dirty="0">
                <a:solidFill>
                  <a:schemeClr val="bg1"/>
                </a:solidFill>
                <a:latin typeface="Arial" pitchFamily="34" charset="0"/>
                <a:cs typeface="Arial" pitchFamily="34" charset="0"/>
              </a:rPr>
              <a:t>IT applies to any form of code</a:t>
            </a:r>
            <a:endParaRPr kumimoji="0" lang="en-US" sz="22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889000" lvl="1" indent="-381000">
              <a:spcBef>
                <a:spcPct val="20000"/>
              </a:spcBef>
              <a:buFont typeface="Arial" charset="0"/>
              <a:buChar char="•"/>
            </a:pPr>
            <a:r>
              <a:rPr lang="en-US" sz="2200" dirty="0">
                <a:solidFill>
                  <a:schemeClr val="bg1"/>
                </a:solidFill>
                <a:latin typeface="Arial" pitchFamily="34" charset="0"/>
                <a:cs typeface="Arial" pitchFamily="34" charset="0"/>
              </a:rPr>
              <a:t>It is strategic in scope</a:t>
            </a:r>
            <a:endParaRPr kumimoji="0" lang="en-US" sz="22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000" b="0" i="0" u="none" strike="noStrike" kern="1200" cap="none" spc="0" normalizeH="0" baseline="0" noProof="0" dirty="0">
              <a:ln>
                <a:noFill/>
              </a:ln>
              <a:solidFill>
                <a:srgbClr val="FFC000"/>
              </a:solidFill>
              <a:effectLst/>
              <a:uLnTx/>
              <a:uFillTx/>
              <a:latin typeface="Arial" pitchFamily="34" charset="0"/>
              <a:cs typeface="Arial" pitchFamily="34" charset="0"/>
            </a:endParaRPr>
          </a:p>
        </p:txBody>
      </p:sp>
    </p:spTree>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51529" y="0"/>
            <a:ext cx="6992471"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151530" y="311728"/>
            <a:ext cx="6674971" cy="533764"/>
          </a:xfrm>
          <a:prstGeom prst="rect">
            <a:avLst/>
          </a:prstGeom>
          <a:noFill/>
        </p:spPr>
        <p:txBody>
          <a:bodyPr lIns="101882" tIns="50941" rIns="101882" bIns="50941">
            <a:spAutoFit/>
          </a:bodyPr>
          <a:lstStyle/>
          <a:p>
            <a:pPr algn="ctr">
              <a:tabLst>
                <a:tab pos="5092700" algn="r"/>
                <a:tab pos="6051550" algn="r"/>
              </a:tabLst>
            </a:pPr>
            <a:r>
              <a:rPr lang="en-US" sz="28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Step One: Initiate</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380129" y="1066800"/>
            <a:ext cx="6763871" cy="503959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96875" indent="-396875">
              <a:buFont typeface="Arial" pitchFamily="34" charset="0"/>
              <a:buChar char="•"/>
            </a:pPr>
            <a:r>
              <a:rPr lang="en-US" sz="2000" dirty="0">
                <a:solidFill>
                  <a:srgbClr val="FFC000"/>
                </a:solidFill>
                <a:latin typeface="Arial" pitchFamily="34" charset="0"/>
                <a:cs typeface="Arial" pitchFamily="34" charset="0"/>
              </a:rPr>
              <a:t> </a:t>
            </a:r>
            <a:r>
              <a:rPr lang="en-US" sz="2200" dirty="0">
                <a:solidFill>
                  <a:srgbClr val="FFC000"/>
                </a:solidFill>
                <a:latin typeface="Arial" pitchFamily="34" charset="0"/>
                <a:cs typeface="Arial" pitchFamily="34" charset="0"/>
              </a:rPr>
              <a:t>Document need to acquire (business case)</a:t>
            </a:r>
          </a:p>
          <a:p>
            <a:pPr marL="396875" indent="-396875">
              <a:buFont typeface="Arial" pitchFamily="34" charset="0"/>
              <a:buChar char="•"/>
            </a:pPr>
            <a:endParaRPr lang="en-US" sz="2200" dirty="0">
              <a:solidFill>
                <a:srgbClr val="FFFFFF"/>
              </a:solidFill>
              <a:latin typeface="Arial" pitchFamily="34" charset="0"/>
              <a:cs typeface="Arial" pitchFamily="34" charset="0"/>
            </a:endParaRPr>
          </a:p>
          <a:p>
            <a:pPr marL="914400" lvl="1" indent="-457200">
              <a:buFont typeface="Arial" pitchFamily="34" charset="0"/>
              <a:buChar char="•"/>
            </a:pPr>
            <a:r>
              <a:rPr lang="en-US" sz="2200" dirty="0">
                <a:solidFill>
                  <a:schemeClr val="bg1"/>
                </a:solidFill>
                <a:latin typeface="Arial" pitchFamily="34" charset="0"/>
                <a:cs typeface="Arial" pitchFamily="34" charset="0"/>
              </a:rPr>
              <a:t>Determine and document Scope and Boundaries</a:t>
            </a:r>
          </a:p>
          <a:p>
            <a:pPr marL="914400" lvl="1" indent="-457200">
              <a:buFont typeface="Arial" pitchFamily="34" charset="0"/>
              <a:buChar char="•"/>
            </a:pPr>
            <a:r>
              <a:rPr lang="en-US" sz="2200" dirty="0">
                <a:solidFill>
                  <a:schemeClr val="bg1"/>
                </a:solidFill>
                <a:latin typeface="Arial" pitchFamily="34" charset="0"/>
                <a:cs typeface="Arial" pitchFamily="34" charset="0"/>
              </a:rPr>
              <a:t>Identify and Document Business Constraints for Acquisition</a:t>
            </a:r>
          </a:p>
          <a:p>
            <a:pPr marL="915988" lvl="2" indent="-457200">
              <a:buFont typeface="Arial" pitchFamily="34" charset="0"/>
              <a:buChar char="•"/>
            </a:pPr>
            <a:r>
              <a:rPr lang="en-US" sz="2200" dirty="0">
                <a:solidFill>
                  <a:schemeClr val="bg1"/>
                </a:solidFill>
                <a:latin typeface="Arial" pitchFamily="34" charset="0"/>
                <a:cs typeface="Arial" pitchFamily="34" charset="0"/>
              </a:rPr>
              <a:t>Identify and Document Feasibility Constraints for Acquisition</a:t>
            </a:r>
          </a:p>
          <a:p>
            <a:pPr marL="406400" indent="-457200">
              <a:buFont typeface="Arial" pitchFamily="34" charset="0"/>
              <a:buChar char="•"/>
            </a:pPr>
            <a:endParaRPr lang="en-US" sz="2200" dirty="0">
              <a:solidFill>
                <a:srgbClr val="FFFFFF"/>
              </a:solidFill>
              <a:latin typeface="Arial" pitchFamily="34" charset="0"/>
              <a:cs typeface="Arial" pitchFamily="34" charset="0"/>
            </a:endParaRPr>
          </a:p>
          <a:p>
            <a:pPr marL="406400" indent="-457200">
              <a:buFont typeface="Arial" pitchFamily="34" charset="0"/>
              <a:buChar char="•"/>
            </a:pPr>
            <a:r>
              <a:rPr lang="en-US" sz="2200" dirty="0">
                <a:solidFill>
                  <a:srgbClr val="FFC000"/>
                </a:solidFill>
                <a:latin typeface="Arial" pitchFamily="34" charset="0"/>
                <a:cs typeface="Arial" pitchFamily="34" charset="0"/>
              </a:rPr>
              <a:t>Define a strategy that aligns security with the business case</a:t>
            </a:r>
            <a:endParaRPr lang="en-US" sz="2200" dirty="0">
              <a:solidFill>
                <a:srgbClr val="FFFFFF"/>
              </a:solidFill>
              <a:latin typeface="Arial" pitchFamily="34" charset="0"/>
              <a:cs typeface="Arial" pitchFamily="34" charset="0"/>
            </a:endParaRPr>
          </a:p>
          <a:p>
            <a:pPr marL="914400" lvl="1" indent="-457200">
              <a:buFont typeface="Arial" pitchFamily="34" charset="0"/>
              <a:buChar char="•"/>
            </a:pPr>
            <a:r>
              <a:rPr lang="en-US" sz="2200" dirty="0">
                <a:solidFill>
                  <a:schemeClr val="bg2"/>
                </a:solidFill>
                <a:latin typeface="Arial" pitchFamily="34" charset="0"/>
                <a:cs typeface="Arial" pitchFamily="34" charset="0"/>
              </a:rPr>
              <a:t>Criteria for Prioritization of Functions</a:t>
            </a:r>
          </a:p>
          <a:p>
            <a:pPr marL="914400" lvl="1" indent="-457200">
              <a:buFont typeface="Arial" pitchFamily="34" charset="0"/>
              <a:buChar char="•"/>
            </a:pPr>
            <a:r>
              <a:rPr lang="en-US" sz="2200" dirty="0">
                <a:solidFill>
                  <a:schemeClr val="bg2"/>
                </a:solidFill>
                <a:latin typeface="Arial" pitchFamily="34" charset="0"/>
                <a:cs typeface="Arial" pitchFamily="34" charset="0"/>
              </a:rPr>
              <a:t>Criteria for Cost/security Tradeoffs</a:t>
            </a:r>
          </a:p>
          <a:p>
            <a:pPr marL="914400" lvl="1" indent="-457200">
              <a:buFont typeface="Arial" pitchFamily="34" charset="0"/>
              <a:buChar char="•"/>
            </a:pPr>
            <a:r>
              <a:rPr lang="en-US" sz="2200" dirty="0">
                <a:solidFill>
                  <a:schemeClr val="bg2"/>
                </a:solidFill>
                <a:latin typeface="Arial" pitchFamily="34" charset="0"/>
                <a:cs typeface="Arial" pitchFamily="34" charset="0"/>
              </a:rPr>
              <a:t>Organizational Control Process</a:t>
            </a:r>
          </a:p>
          <a:p>
            <a:pPr marL="914400" lvl="1" indent="-457200"/>
            <a:endParaRPr lang="en-US" sz="2000" dirty="0">
              <a:solidFill>
                <a:srgbClr val="FFC000"/>
              </a:solidFill>
              <a:latin typeface="Arial" pitchFamily="34" charset="0"/>
              <a:cs typeface="Arial" pitchFamily="34" charset="0"/>
            </a:endParaRPr>
          </a:p>
        </p:txBody>
      </p:sp>
    </p:spTree>
  </p:cSld>
  <p:clrMapOvr>
    <a:masterClrMapping/>
  </p:clrMapOvr>
  <p:transition>
    <p:pull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1464</Words>
  <Application>Microsoft Office PowerPoint</Application>
  <PresentationFormat>On-screen Show (4:3)</PresentationFormat>
  <Paragraphs>289</Paragraphs>
  <Slides>29</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 Shoemaker</dc:creator>
  <cp:lastModifiedBy>Anne Kohnke</cp:lastModifiedBy>
  <cp:revision>27</cp:revision>
  <dcterms:created xsi:type="dcterms:W3CDTF">2010-03-17T20:25:37Z</dcterms:created>
  <dcterms:modified xsi:type="dcterms:W3CDTF">2020-01-16T21:40:47Z</dcterms:modified>
</cp:coreProperties>
</file>